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.jpg"/>
  <Default Extension="png" ContentType="image/png"/>
  <Default Extension="rels" ContentType="application/vnd.openxmlformats-package.relationships+xml"/>
  <Override PartName="/customXml/itemProps45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media/image15.svg" ContentType="image/svg+xml"/>
  <Override PartName="/ppt/media/image17.svg" ContentType="image/svg+xml"/>
  <Override PartName="/ppt/media/image6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6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>
  <p:sldMasterIdLst>
    <p:sldMasterId id="2147483648" r:id="rId1"/>
  </p:sldMasterIdLst>
  <p:notesMasterIdLst>
    <p:notesMasterId r:id="rId4"/>
  </p:notesMasterIdLst>
  <p:handoutMasterIdLst>
    <p:handoutMasterId r:id="rId18"/>
  </p:handoutMasterIdLst>
  <p:sldIdLst>
    <p:sldId id="4804" r:id="rId3"/>
    <p:sldId id="4823" r:id="rId5"/>
    <p:sldId id="4716" r:id="rId6"/>
    <p:sldId id="4751" r:id="rId7"/>
    <p:sldId id="4845" r:id="rId8"/>
    <p:sldId id="4658" r:id="rId9"/>
    <p:sldId id="4685" r:id="rId10"/>
    <p:sldId id="4664" r:id="rId11"/>
    <p:sldId id="4752" r:id="rId12"/>
    <p:sldId id="4476" r:id="rId13"/>
    <p:sldId id="4775" r:id="rId14"/>
    <p:sldId id="4665" r:id="rId15"/>
    <p:sldId id="4656" r:id="rId16"/>
    <p:sldId id="4828" r:id="rId17"/>
  </p:sldIdLst>
  <p:sldSz cx="12858750" cy="7232650"/>
  <p:notesSz cx="6858000" cy="9144000"/>
  <p:custDataLst>
    <p:tags r:id="rId24"/>
  </p:custDataLst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640080" indent="-18288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1282700" indent="-3683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925955" indent="-55435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2568575" indent="-73977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" userDrawn="1">
          <p15:clr>
            <a:srgbClr val="A4A3A4"/>
          </p15:clr>
        </p15:guide>
        <p15:guide id="2" pos="4050" userDrawn="1">
          <p15:clr>
            <a:srgbClr val="A4A3A4"/>
          </p15:clr>
        </p15:guide>
        <p15:guide id="3" pos="558" userDrawn="1">
          <p15:clr>
            <a:srgbClr val="A4A3A4"/>
          </p15:clr>
        </p15:guide>
        <p15:guide id="5" orient="horz" pos="4183" userDrawn="1">
          <p15:clr>
            <a:srgbClr val="A4A3A4"/>
          </p15:clr>
        </p15:guide>
        <p15:guide id="6" pos="7497" userDrawn="1">
          <p15:clr>
            <a:srgbClr val="A4A3A4"/>
          </p15:clr>
        </p15:guide>
        <p15:guide id="7" pos="690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3B304"/>
    <a:srgbClr val="B38437"/>
    <a:srgbClr val="772D20"/>
    <a:srgbClr val="EF7F17"/>
    <a:srgbClr val="834131"/>
    <a:srgbClr val="55999C"/>
    <a:srgbClr val="FA5446"/>
    <a:srgbClr val="134B73"/>
    <a:srgbClr val="73A6A3"/>
    <a:srgbClr val="FBB80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42" autoAdjust="0"/>
    <p:restoredTop sz="95274" autoAdjust="0"/>
  </p:normalViewPr>
  <p:slideViewPr>
    <p:cSldViewPr showGuides="1">
      <p:cViewPr varScale="1">
        <p:scale>
          <a:sx n="84" d="100"/>
          <a:sy n="84" d="100"/>
        </p:scale>
        <p:origin x="186" y="90"/>
      </p:cViewPr>
      <p:guideLst>
        <p:guide orient="horz" pos="302"/>
        <p:guide pos="4050"/>
        <p:guide pos="558"/>
        <p:guide orient="horz" pos="4183"/>
        <p:guide pos="7497"/>
        <p:guide pos="6908"/>
      </p:guideLst>
    </p:cSldViewPr>
  </p:slideViewPr>
  <p:outlineViewPr>
    <p:cViewPr>
      <p:scale>
        <a:sx n="100" d="100"/>
        <a:sy n="100" d="100"/>
      </p:scale>
      <p:origin x="0" y="-1037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33" d="100"/>
        <a:sy n="33" d="100"/>
      </p:scale>
      <p:origin x="0" y="0"/>
    </p:cViewPr>
  </p:sorterViewPr>
  <p:notesViewPr>
    <p:cSldViewPr>
      <p:cViewPr varScale="1">
        <p:scale>
          <a:sx n="65" d="100"/>
          <a:sy n="65" d="100"/>
        </p:scale>
        <p:origin x="2796" y="5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4" Type="http://schemas.openxmlformats.org/officeDocument/2006/relationships/tags" Target="tags/tag46.xml"/><Relationship Id="rId23" Type="http://schemas.openxmlformats.org/officeDocument/2006/relationships/customXml" Target="../customXml/item1.xml"/><Relationship Id="rId22" Type="http://schemas.openxmlformats.org/officeDocument/2006/relationships/customXmlProps" Target="../customXml/itemProps45.xml"/><Relationship Id="rId21" Type="http://schemas.openxmlformats.org/officeDocument/2006/relationships/tableStyles" Target="tableStyles.xml"/><Relationship Id="rId20" Type="http://schemas.openxmlformats.org/officeDocument/2006/relationships/viewProps" Target="viewProps.xml"/><Relationship Id="rId2" Type="http://schemas.openxmlformats.org/officeDocument/2006/relationships/theme" Target="theme/theme1.xml"/><Relationship Id="rId19" Type="http://schemas.openxmlformats.org/officeDocument/2006/relationships/presProps" Target="presProps.xml"/><Relationship Id="rId18" Type="http://schemas.openxmlformats.org/officeDocument/2006/relationships/handoutMaster" Target="handoutMasters/handoutMaster1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 dirty="0">
              <a:latin typeface="微软雅黑" panose="020B0503020204020204" pitchFamily="3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630DBF-D010-4114-9DE3-41E342A27C18}" type="datetimeFigureOut">
              <a:rPr lang="zh-CN" altLang="en-US" smtClean="0">
                <a:latin typeface="微软雅黑" panose="020B0503020204020204" pitchFamily="34" charset="-122"/>
              </a:rPr>
            </a:fld>
            <a:endParaRPr lang="zh-CN" altLang="en-US" dirty="0">
              <a:latin typeface="微软雅黑" panose="020B0503020204020204" pitchFamily="3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 dirty="0">
              <a:latin typeface="微软雅黑" panose="020B0503020204020204" pitchFamily="3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D1D107-4CC9-43CA-8CA8-36E1DF70D5F2}" type="slidenum">
              <a:rPr lang="zh-CN" altLang="en-US" smtClean="0">
                <a:latin typeface="微软雅黑" panose="020B0503020204020204" pitchFamily="34" charset="-122"/>
              </a:rPr>
            </a:fld>
            <a:endParaRPr lang="zh-CN" altLang="en-US" dirty="0">
              <a:latin typeface="微软雅黑" panose="020B0503020204020204" pitchFamily="3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微软雅黑" panose="020B0503020204020204" pitchFamily="34" charset="-122"/>
              </a:defRPr>
            </a:lvl1pPr>
          </a:lstStyle>
          <a:p>
            <a:pPr>
              <a:defRPr/>
            </a:pPr>
            <a:fld id="{06024D97-E667-405D-B634-E583E2108D71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 dirty="0"/>
              <a:t>单击此处编辑母版文本样式</a:t>
            </a:r>
            <a:endParaRPr lang="zh-CN" altLang="en-US" noProof="0" dirty="0"/>
          </a:p>
          <a:p>
            <a:pPr lvl="1"/>
            <a:r>
              <a:rPr lang="zh-CN" altLang="en-US" noProof="0" dirty="0"/>
              <a:t>第二级</a:t>
            </a:r>
            <a:endParaRPr lang="zh-CN" altLang="en-US" noProof="0" dirty="0"/>
          </a:p>
          <a:p>
            <a:pPr lvl="2"/>
            <a:r>
              <a:rPr lang="zh-CN" altLang="en-US" noProof="0" dirty="0"/>
              <a:t>第三级</a:t>
            </a:r>
            <a:endParaRPr lang="zh-CN" altLang="en-US" noProof="0" dirty="0"/>
          </a:p>
          <a:p>
            <a:pPr lvl="3"/>
            <a:r>
              <a:rPr lang="zh-CN" altLang="en-US" noProof="0" dirty="0"/>
              <a:t>第四级</a:t>
            </a:r>
            <a:endParaRPr lang="zh-CN" altLang="en-US" noProof="0" dirty="0"/>
          </a:p>
          <a:p>
            <a:pPr lvl="4"/>
            <a:r>
              <a:rPr lang="zh-CN" altLang="en-US" noProof="0" dirty="0"/>
              <a:t>第五级</a:t>
            </a:r>
            <a:endParaRPr lang="zh-CN" altLang="en-US" noProof="0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algn="r">
              <a:defRPr sz="1200">
                <a:latin typeface="微软雅黑" panose="020B0503020204020204" pitchFamily="34" charset="-122"/>
              </a:defRPr>
            </a:lvl1pPr>
          </a:lstStyle>
          <a:p>
            <a:fld id="{418F03C3-53C1-4F10-8DAF-D1F318E96C6E}" type="slidenum">
              <a:rPr lang="zh-CN" altLang="en-US" smtClean="0"/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微软雅黑" panose="020B0503020204020204" pitchFamily="34" charset="-122"/>
        <a:ea typeface="+mn-ea"/>
        <a:cs typeface="+mn-cs"/>
      </a:defRPr>
    </a:lvl1pPr>
    <a:lvl2pPr marL="455930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微软雅黑" panose="020B0503020204020204" pitchFamily="34" charset="-122"/>
        <a:ea typeface="+mn-ea"/>
        <a:cs typeface="+mn-cs"/>
      </a:defRPr>
    </a:lvl2pPr>
    <a:lvl3pPr marL="913130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微软雅黑" panose="020B0503020204020204" pitchFamily="34" charset="-122"/>
        <a:ea typeface="+mn-ea"/>
        <a:cs typeface="+mn-cs"/>
      </a:defRPr>
    </a:lvl3pPr>
    <a:lvl4pPr marL="1370330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微软雅黑" panose="020B0503020204020204" pitchFamily="34" charset="-122"/>
        <a:ea typeface="+mn-ea"/>
        <a:cs typeface="+mn-cs"/>
      </a:defRPr>
    </a:lvl4pPr>
    <a:lvl5pPr marL="1827530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微软雅黑" panose="020B0503020204020204" pitchFamily="34" charset="-122"/>
        <a:ea typeface="+mn-ea"/>
        <a:cs typeface="+mn-cs"/>
      </a:defRPr>
    </a:lvl5pPr>
    <a:lvl6pPr marL="2285365" algn="l" defTabSz="91440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2742565" algn="l" defTabSz="91440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199765" algn="l" defTabSz="91440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3656965" algn="l" defTabSz="91440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4213" y="1141413"/>
            <a:ext cx="5486400" cy="3086100"/>
          </a:xfrm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3795" name="备注占位符 2"/>
          <p:cNvSpPr>
            <a:spLocks noGrp="1" noChangeArrowheads="1"/>
          </p:cNvSpPr>
          <p:nvPr>
            <p:ph type="body" idx="1"/>
          </p:nvPr>
        </p:nvSpPr>
        <p:spPr>
          <a:xfrm>
            <a:off x="684213" y="4398963"/>
            <a:ext cx="5486400" cy="36004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zh-CN"/>
          </a:p>
        </p:txBody>
      </p:sp>
      <p:sp>
        <p:nvSpPr>
          <p:cNvPr id="33796" name="灯片编号占位符 3"/>
          <p:cNvSpPr txBox="1">
            <a:spLocks noGrp="1" noChangeArrowheads="1"/>
          </p:cNvSpPr>
          <p:nvPr/>
        </p:nvSpPr>
        <p:spPr bwMode="auto">
          <a:xfrm>
            <a:off x="3883025" y="8683625"/>
            <a:ext cx="2971800" cy="45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r" eaLnBrk="1" latinLnBrk="1" hangingPunct="1">
              <a:spcBef>
                <a:spcPct val="0"/>
              </a:spcBef>
            </a:pPr>
            <a:fld id="{D8A88CB0-5585-4DC3-AF7B-F8B607B001A8}" type="slidenum"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</a:fld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</a:fld>
            <a:endParaRPr lang="en-GB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en-US" altLang="zh-CN"/>
          </a:p>
        </p:txBody>
      </p:sp>
      <p:sp>
        <p:nvSpPr>
          <p:cNvPr id="410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fld id="{EC530858-BF76-453D-8D3B-E94317EF6EAB}" type="slidenum">
              <a:rPr lang="zh-CN" altLang="en-US" smtClean="0">
                <a:latin typeface="微软雅黑" panose="020B0503020204020204" pitchFamily="34" charset="-122"/>
              </a:rPr>
            </a:fld>
            <a:endParaRPr lang="zh-CN" altLang="en-US" dirty="0">
              <a:latin typeface="微软雅黑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D1495A-DD81-44F4-9F54-1F39867BF2D9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F2CFBE-1407-414C-AC03-95A5BCF50F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</a:fld>
            <a:endParaRPr lang="en-GB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</a:fld>
            <a:endParaRPr lang="en-GB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D87B8-9A4B-45E2-BBE5-FB86ADE287A3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AAA611-6692-4583-86AB-5AB9B972BD4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4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84238" y="385763"/>
            <a:ext cx="11090275" cy="1397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84238" y="1925638"/>
            <a:ext cx="11090275" cy="45894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84238" y="6704013"/>
            <a:ext cx="2892425" cy="384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</a:defRPr>
            </a:lvl1pPr>
          </a:lstStyle>
          <a:p>
            <a:fld id="{32BF82D2-7A68-459D-A996-9BDDA2518FA4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259263" y="6704013"/>
            <a:ext cx="4340225" cy="384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082088" y="6704013"/>
            <a:ext cx="2892425" cy="384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</a:defRPr>
            </a:lvl1pPr>
          </a:lstStyle>
          <a:p>
            <a:fld id="{3E01EE5D-26FB-46D5-A381-ECFB35BF1D34}" type="slidenum">
              <a:rPr lang="zh-CN" altLang="en-US" smtClean="0"/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微软雅黑" panose="020B0503020204020204" pitchFamily="34" charset="-122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微软雅黑" panose="020B0503020204020204" pitchFamily="34" charset="-122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pitchFamily="34" charset="-122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微软雅黑" panose="020B0503020204020204" pitchFamily="34" charset="-122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" panose="020B0503020204020204" pitchFamily="34" charset="-122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" panose="020B0503020204020204" pitchFamily="34" charset="-122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0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tags" Target="../tags/tag37.xml"/><Relationship Id="rId4" Type="http://schemas.openxmlformats.org/officeDocument/2006/relationships/image" Target="../media/image30.jpeg"/><Relationship Id="rId3" Type="http://schemas.openxmlformats.org/officeDocument/2006/relationships/tags" Target="../tags/tag36.xml"/><Relationship Id="rId2" Type="http://schemas.openxmlformats.org/officeDocument/2006/relationships/image" Target="../media/image29.jpeg"/><Relationship Id="rId1" Type="http://schemas.openxmlformats.org/officeDocument/2006/relationships/tags" Target="../tags/tag35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tags" Target="../tags/tag42.xml"/><Relationship Id="rId8" Type="http://schemas.openxmlformats.org/officeDocument/2006/relationships/image" Target="../media/image35.png"/><Relationship Id="rId7" Type="http://schemas.openxmlformats.org/officeDocument/2006/relationships/tags" Target="../tags/tag41.xml"/><Relationship Id="rId6" Type="http://schemas.openxmlformats.org/officeDocument/2006/relationships/image" Target="../media/image34.png"/><Relationship Id="rId5" Type="http://schemas.openxmlformats.org/officeDocument/2006/relationships/tags" Target="../tags/tag40.xml"/><Relationship Id="rId4" Type="http://schemas.openxmlformats.org/officeDocument/2006/relationships/image" Target="../media/image33.png"/><Relationship Id="rId3" Type="http://schemas.openxmlformats.org/officeDocument/2006/relationships/tags" Target="../tags/tag39.xml"/><Relationship Id="rId2" Type="http://schemas.openxmlformats.org/officeDocument/2006/relationships/image" Target="../media/image32.png"/><Relationship Id="rId14" Type="http://schemas.openxmlformats.org/officeDocument/2006/relationships/notesSlide" Target="../notesSlides/notesSlide11.xml"/><Relationship Id="rId13" Type="http://schemas.openxmlformats.org/officeDocument/2006/relationships/slideLayout" Target="../slideLayouts/slideLayout1.xml"/><Relationship Id="rId12" Type="http://schemas.openxmlformats.org/officeDocument/2006/relationships/image" Target="../media/image37.png"/><Relationship Id="rId11" Type="http://schemas.openxmlformats.org/officeDocument/2006/relationships/tags" Target="../tags/tag43.xml"/><Relationship Id="rId10" Type="http://schemas.openxmlformats.org/officeDocument/2006/relationships/image" Target="../media/image36.png"/><Relationship Id="rId1" Type="http://schemas.openxmlformats.org/officeDocument/2006/relationships/tags" Target="../tags/tag38.xml"/></Relationships>
</file>

<file path=ppt/slides/_rels/slide1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2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41.png"/><Relationship Id="rId4" Type="http://schemas.openxmlformats.org/officeDocument/2006/relationships/tags" Target="../tags/tag44.xml"/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9.xml"/><Relationship Id="rId8" Type="http://schemas.openxmlformats.org/officeDocument/2006/relationships/tags" Target="../tags/tag8.xml"/><Relationship Id="rId7" Type="http://schemas.openxmlformats.org/officeDocument/2006/relationships/tags" Target="../tags/tag7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3" Type="http://schemas.openxmlformats.org/officeDocument/2006/relationships/notesSlide" Target="../notesSlides/notesSlide2.xml"/><Relationship Id="rId12" Type="http://schemas.openxmlformats.org/officeDocument/2006/relationships/slideLayout" Target="../slideLayouts/slideLayout3.xml"/><Relationship Id="rId11" Type="http://schemas.openxmlformats.org/officeDocument/2006/relationships/tags" Target="../tags/tag11.xml"/><Relationship Id="rId10" Type="http://schemas.openxmlformats.org/officeDocument/2006/relationships/tags" Target="../tags/tag10.xml"/><Relationship Id="rId1" Type="http://schemas.openxmlformats.org/officeDocument/2006/relationships/tags" Target="../tags/tag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15.xml"/><Relationship Id="rId8" Type="http://schemas.openxmlformats.org/officeDocument/2006/relationships/image" Target="../media/image6.svg"/><Relationship Id="rId7" Type="http://schemas.openxmlformats.org/officeDocument/2006/relationships/image" Target="../media/image5.png"/><Relationship Id="rId6" Type="http://schemas.openxmlformats.org/officeDocument/2006/relationships/image" Target="../media/image4.png"/><Relationship Id="rId5" Type="http://schemas.openxmlformats.org/officeDocument/2006/relationships/tags" Target="../tags/tag14.xml"/><Relationship Id="rId4" Type="http://schemas.openxmlformats.org/officeDocument/2006/relationships/image" Target="../media/image3.png"/><Relationship Id="rId3" Type="http://schemas.openxmlformats.org/officeDocument/2006/relationships/tags" Target="../tags/tag13.xml"/><Relationship Id="rId2" Type="http://schemas.openxmlformats.org/officeDocument/2006/relationships/image" Target="../media/image2.png"/><Relationship Id="rId12" Type="http://schemas.openxmlformats.org/officeDocument/2006/relationships/notesSlide" Target="../notesSlides/notesSlide4.xml"/><Relationship Id="rId11" Type="http://schemas.openxmlformats.org/officeDocument/2006/relationships/slideLayout" Target="../slideLayouts/slideLayout1.xml"/><Relationship Id="rId10" Type="http://schemas.openxmlformats.org/officeDocument/2006/relationships/image" Target="../media/image7.png"/><Relationship Id="rId1" Type="http://schemas.openxmlformats.org/officeDocument/2006/relationships/tags" Target="../tags/tag12.xml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9.png"/><Relationship Id="rId3" Type="http://schemas.openxmlformats.org/officeDocument/2006/relationships/tags" Target="../tags/tag17.xml"/><Relationship Id="rId2" Type="http://schemas.openxmlformats.org/officeDocument/2006/relationships/image" Target="../media/image8.png"/><Relationship Id="rId1" Type="http://schemas.openxmlformats.org/officeDocument/2006/relationships/tags" Target="../tags/tag16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14.png"/><Relationship Id="rId8" Type="http://schemas.openxmlformats.org/officeDocument/2006/relationships/image" Target="../media/image13.png"/><Relationship Id="rId7" Type="http://schemas.openxmlformats.org/officeDocument/2006/relationships/tags" Target="../tags/tag21.xml"/><Relationship Id="rId6" Type="http://schemas.openxmlformats.org/officeDocument/2006/relationships/image" Target="../media/image12.png"/><Relationship Id="rId5" Type="http://schemas.openxmlformats.org/officeDocument/2006/relationships/tags" Target="../tags/tag20.xml"/><Relationship Id="rId4" Type="http://schemas.openxmlformats.org/officeDocument/2006/relationships/image" Target="../media/image11.png"/><Relationship Id="rId3" Type="http://schemas.openxmlformats.org/officeDocument/2006/relationships/tags" Target="../tags/tag19.xml"/><Relationship Id="rId2" Type="http://schemas.openxmlformats.org/officeDocument/2006/relationships/image" Target="../media/image10.png"/><Relationship Id="rId15" Type="http://schemas.openxmlformats.org/officeDocument/2006/relationships/notesSlide" Target="../notesSlides/notesSlide6.xml"/><Relationship Id="rId14" Type="http://schemas.openxmlformats.org/officeDocument/2006/relationships/slideLayout" Target="../slideLayouts/slideLayout1.xml"/><Relationship Id="rId13" Type="http://schemas.openxmlformats.org/officeDocument/2006/relationships/image" Target="../media/image17.svg"/><Relationship Id="rId12" Type="http://schemas.openxmlformats.org/officeDocument/2006/relationships/image" Target="../media/image16.png"/><Relationship Id="rId11" Type="http://schemas.openxmlformats.org/officeDocument/2006/relationships/tags" Target="../tags/tag22.xml"/><Relationship Id="rId10" Type="http://schemas.openxmlformats.org/officeDocument/2006/relationships/image" Target="../media/image15.svg"/><Relationship Id="rId1" Type="http://schemas.openxmlformats.org/officeDocument/2006/relationships/tags" Target="../tags/tag18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27.xml"/><Relationship Id="rId8" Type="http://schemas.openxmlformats.org/officeDocument/2006/relationships/image" Target="../media/image21.png"/><Relationship Id="rId7" Type="http://schemas.openxmlformats.org/officeDocument/2006/relationships/tags" Target="../tags/tag26.xml"/><Relationship Id="rId6" Type="http://schemas.openxmlformats.org/officeDocument/2006/relationships/image" Target="../media/image20.png"/><Relationship Id="rId5" Type="http://schemas.openxmlformats.org/officeDocument/2006/relationships/tags" Target="../tags/tag25.xml"/><Relationship Id="rId4" Type="http://schemas.openxmlformats.org/officeDocument/2006/relationships/image" Target="../media/image19.png"/><Relationship Id="rId3" Type="http://schemas.openxmlformats.org/officeDocument/2006/relationships/tags" Target="../tags/tag24.xml"/><Relationship Id="rId2" Type="http://schemas.openxmlformats.org/officeDocument/2006/relationships/image" Target="../media/image18.png"/><Relationship Id="rId12" Type="http://schemas.openxmlformats.org/officeDocument/2006/relationships/notesSlide" Target="../notesSlides/notesSlide7.xml"/><Relationship Id="rId11" Type="http://schemas.openxmlformats.org/officeDocument/2006/relationships/slideLayout" Target="../slideLayouts/slideLayout1.xml"/><Relationship Id="rId10" Type="http://schemas.openxmlformats.org/officeDocument/2006/relationships/image" Target="../media/image22.png"/><Relationship Id="rId1" Type="http://schemas.openxmlformats.org/officeDocument/2006/relationships/tags" Target="../tags/tag23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image" Target="../media/image26.png"/><Relationship Id="rId8" Type="http://schemas.openxmlformats.org/officeDocument/2006/relationships/tags" Target="../tags/tag32.xml"/><Relationship Id="rId7" Type="http://schemas.openxmlformats.org/officeDocument/2006/relationships/tags" Target="../tags/tag31.xml"/><Relationship Id="rId6" Type="http://schemas.openxmlformats.org/officeDocument/2006/relationships/image" Target="../media/image25.png"/><Relationship Id="rId5" Type="http://schemas.openxmlformats.org/officeDocument/2006/relationships/tags" Target="../tags/tag30.xml"/><Relationship Id="rId4" Type="http://schemas.openxmlformats.org/officeDocument/2006/relationships/image" Target="../media/image24.png"/><Relationship Id="rId3" Type="http://schemas.openxmlformats.org/officeDocument/2006/relationships/tags" Target="../tags/tag29.xml"/><Relationship Id="rId2" Type="http://schemas.openxmlformats.org/officeDocument/2006/relationships/image" Target="../media/image23.png"/><Relationship Id="rId11" Type="http://schemas.openxmlformats.org/officeDocument/2006/relationships/notesSlide" Target="../notesSlides/notesSlide8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28.xml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8.png"/><Relationship Id="rId3" Type="http://schemas.openxmlformats.org/officeDocument/2006/relationships/tags" Target="../tags/tag34.xml"/><Relationship Id="rId2" Type="http://schemas.openxmlformats.org/officeDocument/2006/relationships/image" Target="../media/image27.png"/><Relationship Id="rId1" Type="http://schemas.openxmlformats.org/officeDocument/2006/relationships/tags" Target="../tags/tag3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259"/>
          <p:cNvSpPr>
            <a:spLocks noChangeArrowheads="1"/>
          </p:cNvSpPr>
          <p:nvPr/>
        </p:nvSpPr>
        <p:spPr bwMode="auto">
          <a:xfrm>
            <a:off x="1028775" y="1167522"/>
            <a:ext cx="5400600" cy="18465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en-US" altLang="zh-CN" sz="6000" b="1" dirty="0">
                <a:solidFill>
                  <a:srgbClr val="EF7F17"/>
                </a:solidFill>
                <a:cs typeface="Arial" panose="020B0604020202020204" pitchFamily="34" charset="0"/>
              </a:rPr>
              <a:t>P</a:t>
            </a:r>
            <a:r>
              <a:rPr lang="en-US" altLang="zh-CN" sz="6000" b="1" dirty="0">
                <a:solidFill>
                  <a:srgbClr val="772D20"/>
                </a:solidFill>
                <a:cs typeface="Arial" panose="020B0604020202020204" pitchFamily="34" charset="0"/>
              </a:rPr>
              <a:t>y</a:t>
            </a:r>
            <a:r>
              <a:rPr lang="en-US" altLang="zh-CN" sz="6000" b="1" dirty="0">
                <a:solidFill>
                  <a:srgbClr val="FA5446"/>
                </a:solidFill>
                <a:cs typeface="Arial" panose="020B0604020202020204" pitchFamily="34" charset="0"/>
              </a:rPr>
              <a:t>t</a:t>
            </a:r>
            <a:r>
              <a:rPr lang="en-US" altLang="zh-CN" sz="6000" b="1" dirty="0">
                <a:solidFill>
                  <a:srgbClr val="B38437"/>
                </a:solidFill>
                <a:cs typeface="Arial" panose="020B0604020202020204" pitchFamily="34" charset="0"/>
              </a:rPr>
              <a:t>h</a:t>
            </a:r>
            <a:r>
              <a:rPr lang="en-US" altLang="zh-CN" sz="6000" b="1" dirty="0">
                <a:solidFill>
                  <a:srgbClr val="FA5446"/>
                </a:solidFill>
                <a:cs typeface="Arial" panose="020B0604020202020204" pitchFamily="34" charset="0"/>
              </a:rPr>
              <a:t>o</a:t>
            </a:r>
            <a:r>
              <a:rPr lang="en-US" altLang="zh-CN" sz="6000" b="1" dirty="0">
                <a:solidFill>
                  <a:srgbClr val="93B304"/>
                </a:solidFill>
                <a:cs typeface="Arial" panose="020B0604020202020204" pitchFamily="34" charset="0"/>
              </a:rPr>
              <a:t>n</a:t>
            </a:r>
            <a:r>
              <a:rPr lang="zh-CN" altLang="en-US" sz="6000" b="1" dirty="0">
                <a:solidFill>
                  <a:srgbClr val="55999C"/>
                </a:solidFill>
                <a:cs typeface="Arial" panose="020B0604020202020204" pitchFamily="34" charset="0"/>
              </a:rPr>
              <a:t>大作业</a:t>
            </a:r>
            <a:r>
              <a:rPr lang="zh-CN" altLang="en-US" sz="6000" b="1" dirty="0">
                <a:solidFill>
                  <a:schemeClr val="tx1"/>
                </a:solidFill>
                <a:cs typeface="Arial" panose="020B0604020202020204" pitchFamily="34" charset="0"/>
              </a:rPr>
              <a:t>汇报</a:t>
            </a:r>
            <a:endParaRPr lang="zh-CN" altLang="en-US" sz="6000" b="1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640" t="20132"/>
          <a:stretch>
            <a:fillRect/>
          </a:stretch>
        </p:blipFill>
        <p:spPr>
          <a:xfrm>
            <a:off x="6253909" y="1672109"/>
            <a:ext cx="6604488" cy="556054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956945" y="4048125"/>
            <a:ext cx="5492750" cy="11817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>
              <a:lnSpc>
                <a:spcPct val="130000"/>
              </a:lnSpc>
            </a:pPr>
            <a:r>
              <a:rPr lang="zh-CN" altLang="en-US" sz="3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小组：</a:t>
            </a:r>
            <a:r>
              <a:rPr lang="en-US" altLang="zh-CN" sz="3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17         </a:t>
            </a:r>
            <a:endParaRPr lang="en-US" altLang="zh-CN" sz="32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ctr">
              <a:lnSpc>
                <a:spcPct val="130000"/>
              </a:lnSpc>
            </a:pPr>
            <a:r>
              <a:rPr lang="en-US" altLang="zh-CN" sz="3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zh-CN" altLang="en-US" sz="3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成员：曹瑜</a:t>
            </a:r>
            <a:r>
              <a:rPr lang="en-US" altLang="zh-CN" sz="3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zh-CN" altLang="en-US" sz="3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宋常秀</a:t>
            </a:r>
            <a:r>
              <a:rPr lang="en-US" altLang="zh-CN" sz="3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zh-CN" altLang="en-US" sz="3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韩煦光</a:t>
            </a:r>
            <a:endParaRPr lang="zh-CN" altLang="en-US" sz="32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3184715" y="4033200"/>
            <a:ext cx="6547582" cy="570252"/>
            <a:chOff x="2692946" y="4096380"/>
            <a:chExt cx="7539950" cy="656681"/>
          </a:xfrm>
          <a:solidFill>
            <a:schemeClr val="bg1"/>
          </a:solidFill>
        </p:grpSpPr>
        <p:grpSp>
          <p:nvGrpSpPr>
            <p:cNvPr id="207" name="组合 206"/>
            <p:cNvGrpSpPr/>
            <p:nvPr/>
          </p:nvGrpSpPr>
          <p:grpSpPr>
            <a:xfrm>
              <a:off x="9717306" y="4108573"/>
              <a:ext cx="515590" cy="606167"/>
              <a:chOff x="8418513" y="4619626"/>
              <a:chExt cx="469900" cy="552450"/>
            </a:xfrm>
            <a:grpFill/>
          </p:grpSpPr>
          <p:sp>
            <p:nvSpPr>
              <p:cNvPr id="172" name="Freeform 152"/>
              <p:cNvSpPr>
                <a:spLocks noEditPoints="1"/>
              </p:cNvSpPr>
              <p:nvPr/>
            </p:nvSpPr>
            <p:spPr bwMode="auto">
              <a:xfrm>
                <a:off x="8520113" y="4921251"/>
                <a:ext cx="52388" cy="85725"/>
              </a:xfrm>
              <a:custGeom>
                <a:avLst/>
                <a:gdLst>
                  <a:gd name="T0" fmla="*/ 15 w 33"/>
                  <a:gd name="T1" fmla="*/ 5 h 54"/>
                  <a:gd name="T2" fmla="*/ 12 w 33"/>
                  <a:gd name="T3" fmla="*/ 6 h 54"/>
                  <a:gd name="T4" fmla="*/ 8 w 33"/>
                  <a:gd name="T5" fmla="*/ 8 h 54"/>
                  <a:gd name="T6" fmla="*/ 6 w 33"/>
                  <a:gd name="T7" fmla="*/ 12 h 54"/>
                  <a:gd name="T8" fmla="*/ 5 w 33"/>
                  <a:gd name="T9" fmla="*/ 16 h 54"/>
                  <a:gd name="T10" fmla="*/ 5 w 33"/>
                  <a:gd name="T11" fmla="*/ 48 h 54"/>
                  <a:gd name="T12" fmla="*/ 28 w 33"/>
                  <a:gd name="T13" fmla="*/ 48 h 54"/>
                  <a:gd name="T14" fmla="*/ 28 w 33"/>
                  <a:gd name="T15" fmla="*/ 16 h 54"/>
                  <a:gd name="T16" fmla="*/ 27 w 33"/>
                  <a:gd name="T17" fmla="*/ 12 h 54"/>
                  <a:gd name="T18" fmla="*/ 25 w 33"/>
                  <a:gd name="T19" fmla="*/ 8 h 54"/>
                  <a:gd name="T20" fmla="*/ 21 w 33"/>
                  <a:gd name="T21" fmla="*/ 6 h 54"/>
                  <a:gd name="T22" fmla="*/ 17 w 33"/>
                  <a:gd name="T23" fmla="*/ 5 h 54"/>
                  <a:gd name="T24" fmla="*/ 15 w 33"/>
                  <a:gd name="T25" fmla="*/ 5 h 54"/>
                  <a:gd name="T26" fmla="*/ 15 w 33"/>
                  <a:gd name="T27" fmla="*/ 0 h 54"/>
                  <a:gd name="T28" fmla="*/ 17 w 33"/>
                  <a:gd name="T29" fmla="*/ 0 h 54"/>
                  <a:gd name="T30" fmla="*/ 22 w 33"/>
                  <a:gd name="T31" fmla="*/ 0 h 54"/>
                  <a:gd name="T32" fmla="*/ 27 w 33"/>
                  <a:gd name="T33" fmla="*/ 2 h 54"/>
                  <a:gd name="T34" fmla="*/ 30 w 33"/>
                  <a:gd name="T35" fmla="*/ 6 h 54"/>
                  <a:gd name="T36" fmla="*/ 32 w 33"/>
                  <a:gd name="T37" fmla="*/ 11 h 54"/>
                  <a:gd name="T38" fmla="*/ 33 w 33"/>
                  <a:gd name="T39" fmla="*/ 16 h 54"/>
                  <a:gd name="T40" fmla="*/ 33 w 33"/>
                  <a:gd name="T41" fmla="*/ 54 h 54"/>
                  <a:gd name="T42" fmla="*/ 0 w 33"/>
                  <a:gd name="T43" fmla="*/ 54 h 54"/>
                  <a:gd name="T44" fmla="*/ 0 w 33"/>
                  <a:gd name="T45" fmla="*/ 16 h 54"/>
                  <a:gd name="T46" fmla="*/ 0 w 33"/>
                  <a:gd name="T47" fmla="*/ 11 h 54"/>
                  <a:gd name="T48" fmla="*/ 2 w 33"/>
                  <a:gd name="T49" fmla="*/ 6 h 54"/>
                  <a:gd name="T50" fmla="*/ 6 w 33"/>
                  <a:gd name="T51" fmla="*/ 2 h 54"/>
                  <a:gd name="T52" fmla="*/ 11 w 33"/>
                  <a:gd name="T53" fmla="*/ 0 h 54"/>
                  <a:gd name="T54" fmla="*/ 15 w 33"/>
                  <a:gd name="T55" fmla="*/ 0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3" h="54">
                    <a:moveTo>
                      <a:pt x="15" y="5"/>
                    </a:moveTo>
                    <a:lnTo>
                      <a:pt x="12" y="6"/>
                    </a:lnTo>
                    <a:lnTo>
                      <a:pt x="8" y="8"/>
                    </a:lnTo>
                    <a:lnTo>
                      <a:pt x="6" y="12"/>
                    </a:lnTo>
                    <a:lnTo>
                      <a:pt x="5" y="16"/>
                    </a:lnTo>
                    <a:lnTo>
                      <a:pt x="5" y="48"/>
                    </a:lnTo>
                    <a:lnTo>
                      <a:pt x="28" y="48"/>
                    </a:lnTo>
                    <a:lnTo>
                      <a:pt x="28" y="16"/>
                    </a:lnTo>
                    <a:lnTo>
                      <a:pt x="27" y="12"/>
                    </a:lnTo>
                    <a:lnTo>
                      <a:pt x="25" y="8"/>
                    </a:lnTo>
                    <a:lnTo>
                      <a:pt x="21" y="6"/>
                    </a:lnTo>
                    <a:lnTo>
                      <a:pt x="17" y="5"/>
                    </a:lnTo>
                    <a:lnTo>
                      <a:pt x="15" y="5"/>
                    </a:lnTo>
                    <a:close/>
                    <a:moveTo>
                      <a:pt x="15" y="0"/>
                    </a:moveTo>
                    <a:lnTo>
                      <a:pt x="17" y="0"/>
                    </a:lnTo>
                    <a:lnTo>
                      <a:pt x="22" y="0"/>
                    </a:lnTo>
                    <a:lnTo>
                      <a:pt x="27" y="2"/>
                    </a:lnTo>
                    <a:lnTo>
                      <a:pt x="30" y="6"/>
                    </a:lnTo>
                    <a:lnTo>
                      <a:pt x="32" y="11"/>
                    </a:lnTo>
                    <a:lnTo>
                      <a:pt x="33" y="16"/>
                    </a:lnTo>
                    <a:lnTo>
                      <a:pt x="33" y="54"/>
                    </a:lnTo>
                    <a:lnTo>
                      <a:pt x="0" y="54"/>
                    </a:lnTo>
                    <a:lnTo>
                      <a:pt x="0" y="16"/>
                    </a:lnTo>
                    <a:lnTo>
                      <a:pt x="0" y="11"/>
                    </a:lnTo>
                    <a:lnTo>
                      <a:pt x="2" y="6"/>
                    </a:lnTo>
                    <a:lnTo>
                      <a:pt x="6" y="2"/>
                    </a:lnTo>
                    <a:lnTo>
                      <a:pt x="11" y="0"/>
                    </a:lnTo>
                    <a:lnTo>
                      <a:pt x="1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79405" tIns="39702" rIns="79405" bIns="39702" numCol="1" anchor="t" anchorCtr="0" compatLnSpc="1"/>
              <a:lstStyle/>
              <a:p>
                <a:pPr>
                  <a:lnSpc>
                    <a:spcPct val="120000"/>
                  </a:lnSpc>
                </a:pPr>
                <a:endPara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73" name="Freeform 153"/>
              <p:cNvSpPr>
                <a:spLocks noEditPoints="1"/>
              </p:cNvSpPr>
              <p:nvPr/>
            </p:nvSpPr>
            <p:spPr bwMode="auto">
              <a:xfrm>
                <a:off x="8589963" y="4883151"/>
                <a:ext cx="55563" cy="123825"/>
              </a:xfrm>
              <a:custGeom>
                <a:avLst/>
                <a:gdLst>
                  <a:gd name="T0" fmla="*/ 16 w 35"/>
                  <a:gd name="T1" fmla="*/ 6 h 78"/>
                  <a:gd name="T2" fmla="*/ 12 w 35"/>
                  <a:gd name="T3" fmla="*/ 7 h 78"/>
                  <a:gd name="T4" fmla="*/ 9 w 35"/>
                  <a:gd name="T5" fmla="*/ 10 h 78"/>
                  <a:gd name="T6" fmla="*/ 7 w 35"/>
                  <a:gd name="T7" fmla="*/ 13 h 78"/>
                  <a:gd name="T8" fmla="*/ 7 w 35"/>
                  <a:gd name="T9" fmla="*/ 16 h 78"/>
                  <a:gd name="T10" fmla="*/ 7 w 35"/>
                  <a:gd name="T11" fmla="*/ 72 h 78"/>
                  <a:gd name="T12" fmla="*/ 28 w 35"/>
                  <a:gd name="T13" fmla="*/ 72 h 78"/>
                  <a:gd name="T14" fmla="*/ 28 w 35"/>
                  <a:gd name="T15" fmla="*/ 16 h 78"/>
                  <a:gd name="T16" fmla="*/ 27 w 35"/>
                  <a:gd name="T17" fmla="*/ 13 h 78"/>
                  <a:gd name="T18" fmla="*/ 25 w 35"/>
                  <a:gd name="T19" fmla="*/ 10 h 78"/>
                  <a:gd name="T20" fmla="*/ 22 w 35"/>
                  <a:gd name="T21" fmla="*/ 7 h 78"/>
                  <a:gd name="T22" fmla="*/ 19 w 35"/>
                  <a:gd name="T23" fmla="*/ 6 h 78"/>
                  <a:gd name="T24" fmla="*/ 16 w 35"/>
                  <a:gd name="T25" fmla="*/ 6 h 78"/>
                  <a:gd name="T26" fmla="*/ 16 w 35"/>
                  <a:gd name="T27" fmla="*/ 0 h 78"/>
                  <a:gd name="T28" fmla="*/ 19 w 35"/>
                  <a:gd name="T29" fmla="*/ 0 h 78"/>
                  <a:gd name="T30" fmla="*/ 23 w 35"/>
                  <a:gd name="T31" fmla="*/ 1 h 78"/>
                  <a:gd name="T32" fmla="*/ 28 w 35"/>
                  <a:gd name="T33" fmla="*/ 3 h 78"/>
                  <a:gd name="T34" fmla="*/ 32 w 35"/>
                  <a:gd name="T35" fmla="*/ 7 h 78"/>
                  <a:gd name="T36" fmla="*/ 34 w 35"/>
                  <a:gd name="T37" fmla="*/ 12 h 78"/>
                  <a:gd name="T38" fmla="*/ 35 w 35"/>
                  <a:gd name="T39" fmla="*/ 16 h 78"/>
                  <a:gd name="T40" fmla="*/ 35 w 35"/>
                  <a:gd name="T41" fmla="*/ 78 h 78"/>
                  <a:gd name="T42" fmla="*/ 0 w 35"/>
                  <a:gd name="T43" fmla="*/ 78 h 78"/>
                  <a:gd name="T44" fmla="*/ 0 w 35"/>
                  <a:gd name="T45" fmla="*/ 16 h 78"/>
                  <a:gd name="T46" fmla="*/ 1 w 35"/>
                  <a:gd name="T47" fmla="*/ 12 h 78"/>
                  <a:gd name="T48" fmla="*/ 3 w 35"/>
                  <a:gd name="T49" fmla="*/ 7 h 78"/>
                  <a:gd name="T50" fmla="*/ 7 w 35"/>
                  <a:gd name="T51" fmla="*/ 3 h 78"/>
                  <a:gd name="T52" fmla="*/ 11 w 35"/>
                  <a:gd name="T53" fmla="*/ 1 h 78"/>
                  <a:gd name="T54" fmla="*/ 16 w 35"/>
                  <a:gd name="T55" fmla="*/ 0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5" h="78">
                    <a:moveTo>
                      <a:pt x="16" y="6"/>
                    </a:moveTo>
                    <a:lnTo>
                      <a:pt x="12" y="7"/>
                    </a:lnTo>
                    <a:lnTo>
                      <a:pt x="9" y="10"/>
                    </a:lnTo>
                    <a:lnTo>
                      <a:pt x="7" y="13"/>
                    </a:lnTo>
                    <a:lnTo>
                      <a:pt x="7" y="16"/>
                    </a:lnTo>
                    <a:lnTo>
                      <a:pt x="7" y="72"/>
                    </a:lnTo>
                    <a:lnTo>
                      <a:pt x="28" y="72"/>
                    </a:lnTo>
                    <a:lnTo>
                      <a:pt x="28" y="16"/>
                    </a:lnTo>
                    <a:lnTo>
                      <a:pt x="27" y="13"/>
                    </a:lnTo>
                    <a:lnTo>
                      <a:pt x="25" y="10"/>
                    </a:lnTo>
                    <a:lnTo>
                      <a:pt x="22" y="7"/>
                    </a:lnTo>
                    <a:lnTo>
                      <a:pt x="19" y="6"/>
                    </a:lnTo>
                    <a:lnTo>
                      <a:pt x="16" y="6"/>
                    </a:lnTo>
                    <a:close/>
                    <a:moveTo>
                      <a:pt x="16" y="0"/>
                    </a:moveTo>
                    <a:lnTo>
                      <a:pt x="19" y="0"/>
                    </a:lnTo>
                    <a:lnTo>
                      <a:pt x="23" y="1"/>
                    </a:lnTo>
                    <a:lnTo>
                      <a:pt x="28" y="3"/>
                    </a:lnTo>
                    <a:lnTo>
                      <a:pt x="32" y="7"/>
                    </a:lnTo>
                    <a:lnTo>
                      <a:pt x="34" y="12"/>
                    </a:lnTo>
                    <a:lnTo>
                      <a:pt x="35" y="16"/>
                    </a:lnTo>
                    <a:lnTo>
                      <a:pt x="35" y="78"/>
                    </a:lnTo>
                    <a:lnTo>
                      <a:pt x="0" y="78"/>
                    </a:lnTo>
                    <a:lnTo>
                      <a:pt x="0" y="16"/>
                    </a:lnTo>
                    <a:lnTo>
                      <a:pt x="1" y="12"/>
                    </a:lnTo>
                    <a:lnTo>
                      <a:pt x="3" y="7"/>
                    </a:lnTo>
                    <a:lnTo>
                      <a:pt x="7" y="3"/>
                    </a:lnTo>
                    <a:lnTo>
                      <a:pt x="11" y="1"/>
                    </a:lnTo>
                    <a:lnTo>
                      <a:pt x="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79405" tIns="39702" rIns="79405" bIns="39702" numCol="1" anchor="t" anchorCtr="0" compatLnSpc="1"/>
              <a:lstStyle/>
              <a:p>
                <a:pPr>
                  <a:lnSpc>
                    <a:spcPct val="120000"/>
                  </a:lnSpc>
                </a:pPr>
                <a:endPara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74" name="Freeform 154"/>
              <p:cNvSpPr>
                <a:spLocks noEditPoints="1"/>
              </p:cNvSpPr>
              <p:nvPr/>
            </p:nvSpPr>
            <p:spPr bwMode="auto">
              <a:xfrm>
                <a:off x="8662988" y="4846638"/>
                <a:ext cx="52388" cy="160338"/>
              </a:xfrm>
              <a:custGeom>
                <a:avLst/>
                <a:gdLst>
                  <a:gd name="T0" fmla="*/ 16 w 33"/>
                  <a:gd name="T1" fmla="*/ 7 h 101"/>
                  <a:gd name="T2" fmla="*/ 12 w 33"/>
                  <a:gd name="T3" fmla="*/ 8 h 101"/>
                  <a:gd name="T4" fmla="*/ 8 w 33"/>
                  <a:gd name="T5" fmla="*/ 10 h 101"/>
                  <a:gd name="T6" fmla="*/ 6 w 33"/>
                  <a:gd name="T7" fmla="*/ 13 h 101"/>
                  <a:gd name="T8" fmla="*/ 5 w 33"/>
                  <a:gd name="T9" fmla="*/ 16 h 101"/>
                  <a:gd name="T10" fmla="*/ 5 w 33"/>
                  <a:gd name="T11" fmla="*/ 95 h 101"/>
                  <a:gd name="T12" fmla="*/ 28 w 33"/>
                  <a:gd name="T13" fmla="*/ 95 h 101"/>
                  <a:gd name="T14" fmla="*/ 28 w 33"/>
                  <a:gd name="T15" fmla="*/ 16 h 101"/>
                  <a:gd name="T16" fmla="*/ 27 w 33"/>
                  <a:gd name="T17" fmla="*/ 13 h 101"/>
                  <a:gd name="T18" fmla="*/ 25 w 33"/>
                  <a:gd name="T19" fmla="*/ 10 h 101"/>
                  <a:gd name="T20" fmla="*/ 21 w 33"/>
                  <a:gd name="T21" fmla="*/ 8 h 101"/>
                  <a:gd name="T22" fmla="*/ 17 w 33"/>
                  <a:gd name="T23" fmla="*/ 7 h 101"/>
                  <a:gd name="T24" fmla="*/ 16 w 33"/>
                  <a:gd name="T25" fmla="*/ 7 h 101"/>
                  <a:gd name="T26" fmla="*/ 16 w 33"/>
                  <a:gd name="T27" fmla="*/ 0 h 101"/>
                  <a:gd name="T28" fmla="*/ 17 w 33"/>
                  <a:gd name="T29" fmla="*/ 0 h 101"/>
                  <a:gd name="T30" fmla="*/ 23 w 33"/>
                  <a:gd name="T31" fmla="*/ 1 h 101"/>
                  <a:gd name="T32" fmla="*/ 27 w 33"/>
                  <a:gd name="T33" fmla="*/ 3 h 101"/>
                  <a:gd name="T34" fmla="*/ 30 w 33"/>
                  <a:gd name="T35" fmla="*/ 8 h 101"/>
                  <a:gd name="T36" fmla="*/ 32 w 33"/>
                  <a:gd name="T37" fmla="*/ 12 h 101"/>
                  <a:gd name="T38" fmla="*/ 33 w 33"/>
                  <a:gd name="T39" fmla="*/ 16 h 101"/>
                  <a:gd name="T40" fmla="*/ 33 w 33"/>
                  <a:gd name="T41" fmla="*/ 101 h 101"/>
                  <a:gd name="T42" fmla="*/ 0 w 33"/>
                  <a:gd name="T43" fmla="*/ 101 h 101"/>
                  <a:gd name="T44" fmla="*/ 0 w 33"/>
                  <a:gd name="T45" fmla="*/ 16 h 101"/>
                  <a:gd name="T46" fmla="*/ 0 w 33"/>
                  <a:gd name="T47" fmla="*/ 12 h 101"/>
                  <a:gd name="T48" fmla="*/ 2 w 33"/>
                  <a:gd name="T49" fmla="*/ 8 h 101"/>
                  <a:gd name="T50" fmla="*/ 6 w 33"/>
                  <a:gd name="T51" fmla="*/ 3 h 101"/>
                  <a:gd name="T52" fmla="*/ 11 w 33"/>
                  <a:gd name="T53" fmla="*/ 1 h 101"/>
                  <a:gd name="T54" fmla="*/ 16 w 33"/>
                  <a:gd name="T55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3" h="101">
                    <a:moveTo>
                      <a:pt x="16" y="7"/>
                    </a:moveTo>
                    <a:lnTo>
                      <a:pt x="12" y="8"/>
                    </a:lnTo>
                    <a:lnTo>
                      <a:pt x="8" y="10"/>
                    </a:lnTo>
                    <a:lnTo>
                      <a:pt x="6" y="13"/>
                    </a:lnTo>
                    <a:lnTo>
                      <a:pt x="5" y="16"/>
                    </a:lnTo>
                    <a:lnTo>
                      <a:pt x="5" y="95"/>
                    </a:lnTo>
                    <a:lnTo>
                      <a:pt x="28" y="95"/>
                    </a:lnTo>
                    <a:lnTo>
                      <a:pt x="28" y="16"/>
                    </a:lnTo>
                    <a:lnTo>
                      <a:pt x="27" y="13"/>
                    </a:lnTo>
                    <a:lnTo>
                      <a:pt x="25" y="10"/>
                    </a:lnTo>
                    <a:lnTo>
                      <a:pt x="21" y="8"/>
                    </a:lnTo>
                    <a:lnTo>
                      <a:pt x="17" y="7"/>
                    </a:lnTo>
                    <a:lnTo>
                      <a:pt x="16" y="7"/>
                    </a:lnTo>
                    <a:close/>
                    <a:moveTo>
                      <a:pt x="16" y="0"/>
                    </a:moveTo>
                    <a:lnTo>
                      <a:pt x="17" y="0"/>
                    </a:lnTo>
                    <a:lnTo>
                      <a:pt x="23" y="1"/>
                    </a:lnTo>
                    <a:lnTo>
                      <a:pt x="27" y="3"/>
                    </a:lnTo>
                    <a:lnTo>
                      <a:pt x="30" y="8"/>
                    </a:lnTo>
                    <a:lnTo>
                      <a:pt x="32" y="12"/>
                    </a:lnTo>
                    <a:lnTo>
                      <a:pt x="33" y="16"/>
                    </a:lnTo>
                    <a:lnTo>
                      <a:pt x="33" y="101"/>
                    </a:lnTo>
                    <a:lnTo>
                      <a:pt x="0" y="101"/>
                    </a:lnTo>
                    <a:lnTo>
                      <a:pt x="0" y="16"/>
                    </a:lnTo>
                    <a:lnTo>
                      <a:pt x="0" y="12"/>
                    </a:lnTo>
                    <a:lnTo>
                      <a:pt x="2" y="8"/>
                    </a:lnTo>
                    <a:lnTo>
                      <a:pt x="6" y="3"/>
                    </a:lnTo>
                    <a:lnTo>
                      <a:pt x="11" y="1"/>
                    </a:lnTo>
                    <a:lnTo>
                      <a:pt x="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79405" tIns="39702" rIns="79405" bIns="39702" numCol="1" anchor="t" anchorCtr="0" compatLnSpc="1"/>
              <a:lstStyle/>
              <a:p>
                <a:pPr>
                  <a:lnSpc>
                    <a:spcPct val="120000"/>
                  </a:lnSpc>
                </a:pPr>
                <a:endPara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75" name="Freeform 155"/>
              <p:cNvSpPr>
                <a:spLocks noEditPoints="1"/>
              </p:cNvSpPr>
              <p:nvPr/>
            </p:nvSpPr>
            <p:spPr bwMode="auto">
              <a:xfrm>
                <a:off x="8732838" y="4810126"/>
                <a:ext cx="55563" cy="196850"/>
              </a:xfrm>
              <a:custGeom>
                <a:avLst/>
                <a:gdLst>
                  <a:gd name="T0" fmla="*/ 17 w 35"/>
                  <a:gd name="T1" fmla="*/ 6 h 124"/>
                  <a:gd name="T2" fmla="*/ 12 w 35"/>
                  <a:gd name="T3" fmla="*/ 7 h 124"/>
                  <a:gd name="T4" fmla="*/ 9 w 35"/>
                  <a:gd name="T5" fmla="*/ 9 h 124"/>
                  <a:gd name="T6" fmla="*/ 7 w 35"/>
                  <a:gd name="T7" fmla="*/ 12 h 124"/>
                  <a:gd name="T8" fmla="*/ 7 w 35"/>
                  <a:gd name="T9" fmla="*/ 17 h 124"/>
                  <a:gd name="T10" fmla="*/ 7 w 35"/>
                  <a:gd name="T11" fmla="*/ 118 h 124"/>
                  <a:gd name="T12" fmla="*/ 28 w 35"/>
                  <a:gd name="T13" fmla="*/ 118 h 124"/>
                  <a:gd name="T14" fmla="*/ 28 w 35"/>
                  <a:gd name="T15" fmla="*/ 17 h 124"/>
                  <a:gd name="T16" fmla="*/ 27 w 35"/>
                  <a:gd name="T17" fmla="*/ 12 h 124"/>
                  <a:gd name="T18" fmla="*/ 25 w 35"/>
                  <a:gd name="T19" fmla="*/ 9 h 124"/>
                  <a:gd name="T20" fmla="*/ 22 w 35"/>
                  <a:gd name="T21" fmla="*/ 7 h 124"/>
                  <a:gd name="T22" fmla="*/ 19 w 35"/>
                  <a:gd name="T23" fmla="*/ 6 h 124"/>
                  <a:gd name="T24" fmla="*/ 17 w 35"/>
                  <a:gd name="T25" fmla="*/ 6 h 124"/>
                  <a:gd name="T26" fmla="*/ 17 w 35"/>
                  <a:gd name="T27" fmla="*/ 0 h 124"/>
                  <a:gd name="T28" fmla="*/ 19 w 35"/>
                  <a:gd name="T29" fmla="*/ 0 h 124"/>
                  <a:gd name="T30" fmla="*/ 24 w 35"/>
                  <a:gd name="T31" fmla="*/ 0 h 124"/>
                  <a:gd name="T32" fmla="*/ 28 w 35"/>
                  <a:gd name="T33" fmla="*/ 2 h 124"/>
                  <a:gd name="T34" fmla="*/ 32 w 35"/>
                  <a:gd name="T35" fmla="*/ 7 h 124"/>
                  <a:gd name="T36" fmla="*/ 34 w 35"/>
                  <a:gd name="T37" fmla="*/ 11 h 124"/>
                  <a:gd name="T38" fmla="*/ 35 w 35"/>
                  <a:gd name="T39" fmla="*/ 17 h 124"/>
                  <a:gd name="T40" fmla="*/ 35 w 35"/>
                  <a:gd name="T41" fmla="*/ 124 h 124"/>
                  <a:gd name="T42" fmla="*/ 0 w 35"/>
                  <a:gd name="T43" fmla="*/ 124 h 124"/>
                  <a:gd name="T44" fmla="*/ 0 w 35"/>
                  <a:gd name="T45" fmla="*/ 17 h 124"/>
                  <a:gd name="T46" fmla="*/ 1 w 35"/>
                  <a:gd name="T47" fmla="*/ 11 h 124"/>
                  <a:gd name="T48" fmla="*/ 4 w 35"/>
                  <a:gd name="T49" fmla="*/ 7 h 124"/>
                  <a:gd name="T50" fmla="*/ 7 w 35"/>
                  <a:gd name="T51" fmla="*/ 2 h 124"/>
                  <a:gd name="T52" fmla="*/ 11 w 35"/>
                  <a:gd name="T53" fmla="*/ 0 h 124"/>
                  <a:gd name="T54" fmla="*/ 17 w 35"/>
                  <a:gd name="T55" fmla="*/ 0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5" h="124">
                    <a:moveTo>
                      <a:pt x="17" y="6"/>
                    </a:moveTo>
                    <a:lnTo>
                      <a:pt x="12" y="7"/>
                    </a:lnTo>
                    <a:lnTo>
                      <a:pt x="9" y="9"/>
                    </a:lnTo>
                    <a:lnTo>
                      <a:pt x="7" y="12"/>
                    </a:lnTo>
                    <a:lnTo>
                      <a:pt x="7" y="17"/>
                    </a:lnTo>
                    <a:lnTo>
                      <a:pt x="7" y="118"/>
                    </a:lnTo>
                    <a:lnTo>
                      <a:pt x="28" y="118"/>
                    </a:lnTo>
                    <a:lnTo>
                      <a:pt x="28" y="17"/>
                    </a:lnTo>
                    <a:lnTo>
                      <a:pt x="27" y="12"/>
                    </a:lnTo>
                    <a:lnTo>
                      <a:pt x="25" y="9"/>
                    </a:lnTo>
                    <a:lnTo>
                      <a:pt x="22" y="7"/>
                    </a:lnTo>
                    <a:lnTo>
                      <a:pt x="19" y="6"/>
                    </a:lnTo>
                    <a:lnTo>
                      <a:pt x="17" y="6"/>
                    </a:lnTo>
                    <a:close/>
                    <a:moveTo>
                      <a:pt x="17" y="0"/>
                    </a:moveTo>
                    <a:lnTo>
                      <a:pt x="19" y="0"/>
                    </a:lnTo>
                    <a:lnTo>
                      <a:pt x="24" y="0"/>
                    </a:lnTo>
                    <a:lnTo>
                      <a:pt x="28" y="2"/>
                    </a:lnTo>
                    <a:lnTo>
                      <a:pt x="32" y="7"/>
                    </a:lnTo>
                    <a:lnTo>
                      <a:pt x="34" y="11"/>
                    </a:lnTo>
                    <a:lnTo>
                      <a:pt x="35" y="17"/>
                    </a:lnTo>
                    <a:lnTo>
                      <a:pt x="35" y="124"/>
                    </a:lnTo>
                    <a:lnTo>
                      <a:pt x="0" y="124"/>
                    </a:lnTo>
                    <a:lnTo>
                      <a:pt x="0" y="17"/>
                    </a:lnTo>
                    <a:lnTo>
                      <a:pt x="1" y="11"/>
                    </a:lnTo>
                    <a:lnTo>
                      <a:pt x="4" y="7"/>
                    </a:lnTo>
                    <a:lnTo>
                      <a:pt x="7" y="2"/>
                    </a:lnTo>
                    <a:lnTo>
                      <a:pt x="11" y="0"/>
                    </a:lnTo>
                    <a:lnTo>
                      <a:pt x="1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79405" tIns="39702" rIns="79405" bIns="39702" numCol="1" anchor="t" anchorCtr="0" compatLnSpc="1"/>
              <a:lstStyle/>
              <a:p>
                <a:pPr>
                  <a:lnSpc>
                    <a:spcPct val="120000"/>
                  </a:lnSpc>
                </a:pPr>
                <a:endPara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76" name="Freeform 156"/>
              <p:cNvSpPr>
                <a:spLocks noEditPoints="1"/>
              </p:cNvSpPr>
              <p:nvPr/>
            </p:nvSpPr>
            <p:spPr bwMode="auto">
              <a:xfrm>
                <a:off x="8418513" y="4619626"/>
                <a:ext cx="469900" cy="552450"/>
              </a:xfrm>
              <a:custGeom>
                <a:avLst/>
                <a:gdLst>
                  <a:gd name="T0" fmla="*/ 82 w 296"/>
                  <a:gd name="T1" fmla="*/ 330 h 348"/>
                  <a:gd name="T2" fmla="*/ 80 w 296"/>
                  <a:gd name="T3" fmla="*/ 335 h 348"/>
                  <a:gd name="T4" fmla="*/ 84 w 296"/>
                  <a:gd name="T5" fmla="*/ 342 h 348"/>
                  <a:gd name="T6" fmla="*/ 211 w 296"/>
                  <a:gd name="T7" fmla="*/ 342 h 348"/>
                  <a:gd name="T8" fmla="*/ 216 w 296"/>
                  <a:gd name="T9" fmla="*/ 335 h 348"/>
                  <a:gd name="T10" fmla="*/ 213 w 296"/>
                  <a:gd name="T11" fmla="*/ 330 h 348"/>
                  <a:gd name="T12" fmla="*/ 86 w 296"/>
                  <a:gd name="T13" fmla="*/ 328 h 348"/>
                  <a:gd name="T14" fmla="*/ 183 w 296"/>
                  <a:gd name="T15" fmla="*/ 321 h 348"/>
                  <a:gd name="T16" fmla="*/ 29 w 296"/>
                  <a:gd name="T17" fmla="*/ 109 h 348"/>
                  <a:gd name="T18" fmla="*/ 267 w 296"/>
                  <a:gd name="T19" fmla="*/ 109 h 348"/>
                  <a:gd name="T20" fmla="*/ 137 w 296"/>
                  <a:gd name="T21" fmla="*/ 143 h 348"/>
                  <a:gd name="T22" fmla="*/ 88 w 296"/>
                  <a:gd name="T23" fmla="*/ 121 h 348"/>
                  <a:gd name="T24" fmla="*/ 39 w 296"/>
                  <a:gd name="T25" fmla="*/ 109 h 348"/>
                  <a:gd name="T26" fmla="*/ 10 w 296"/>
                  <a:gd name="T27" fmla="*/ 92 h 348"/>
                  <a:gd name="T28" fmla="*/ 6 w 296"/>
                  <a:gd name="T29" fmla="*/ 99 h 348"/>
                  <a:gd name="T30" fmla="*/ 7 w 296"/>
                  <a:gd name="T31" fmla="*/ 271 h 348"/>
                  <a:gd name="T32" fmla="*/ 283 w 296"/>
                  <a:gd name="T33" fmla="*/ 273 h 348"/>
                  <a:gd name="T34" fmla="*/ 289 w 296"/>
                  <a:gd name="T35" fmla="*/ 269 h 348"/>
                  <a:gd name="T36" fmla="*/ 289 w 296"/>
                  <a:gd name="T37" fmla="*/ 95 h 348"/>
                  <a:gd name="T38" fmla="*/ 283 w 296"/>
                  <a:gd name="T39" fmla="*/ 91 h 348"/>
                  <a:gd name="T40" fmla="*/ 147 w 296"/>
                  <a:gd name="T41" fmla="*/ 104 h 348"/>
                  <a:gd name="T42" fmla="*/ 23 w 296"/>
                  <a:gd name="T43" fmla="*/ 261 h 348"/>
                  <a:gd name="T44" fmla="*/ 22 w 296"/>
                  <a:gd name="T45" fmla="*/ 97 h 348"/>
                  <a:gd name="T46" fmla="*/ 88 w 296"/>
                  <a:gd name="T47" fmla="*/ 5 h 348"/>
                  <a:gd name="T48" fmla="*/ 33 w 296"/>
                  <a:gd name="T49" fmla="*/ 21 h 348"/>
                  <a:gd name="T50" fmla="*/ 10 w 296"/>
                  <a:gd name="T51" fmla="*/ 60 h 348"/>
                  <a:gd name="T52" fmla="*/ 33 w 296"/>
                  <a:gd name="T53" fmla="*/ 99 h 348"/>
                  <a:gd name="T54" fmla="*/ 88 w 296"/>
                  <a:gd name="T55" fmla="*/ 115 h 348"/>
                  <a:gd name="T56" fmla="*/ 105 w 296"/>
                  <a:gd name="T57" fmla="*/ 114 h 348"/>
                  <a:gd name="T58" fmla="*/ 129 w 296"/>
                  <a:gd name="T59" fmla="*/ 107 h 348"/>
                  <a:gd name="T60" fmla="*/ 164 w 296"/>
                  <a:gd name="T61" fmla="*/ 75 h 348"/>
                  <a:gd name="T62" fmla="*/ 155 w 296"/>
                  <a:gd name="T63" fmla="*/ 32 h 348"/>
                  <a:gd name="T64" fmla="*/ 108 w 296"/>
                  <a:gd name="T65" fmla="*/ 7 h 348"/>
                  <a:gd name="T66" fmla="*/ 110 w 296"/>
                  <a:gd name="T67" fmla="*/ 2 h 348"/>
                  <a:gd name="T68" fmla="*/ 160 w 296"/>
                  <a:gd name="T69" fmla="*/ 29 h 348"/>
                  <a:gd name="T70" fmla="*/ 170 w 296"/>
                  <a:gd name="T71" fmla="*/ 74 h 348"/>
                  <a:gd name="T72" fmla="*/ 287 w 296"/>
                  <a:gd name="T73" fmla="*/ 85 h 348"/>
                  <a:gd name="T74" fmla="*/ 295 w 296"/>
                  <a:gd name="T75" fmla="*/ 94 h 348"/>
                  <a:gd name="T76" fmla="*/ 295 w 296"/>
                  <a:gd name="T77" fmla="*/ 270 h 348"/>
                  <a:gd name="T78" fmla="*/ 287 w 296"/>
                  <a:gd name="T79" fmla="*/ 279 h 348"/>
                  <a:gd name="T80" fmla="*/ 190 w 296"/>
                  <a:gd name="T81" fmla="*/ 321 h 348"/>
                  <a:gd name="T82" fmla="*/ 217 w 296"/>
                  <a:gd name="T83" fmla="*/ 323 h 348"/>
                  <a:gd name="T84" fmla="*/ 222 w 296"/>
                  <a:gd name="T85" fmla="*/ 334 h 348"/>
                  <a:gd name="T86" fmla="*/ 219 w 296"/>
                  <a:gd name="T87" fmla="*/ 343 h 348"/>
                  <a:gd name="T88" fmla="*/ 209 w 296"/>
                  <a:gd name="T89" fmla="*/ 348 h 348"/>
                  <a:gd name="T90" fmla="*/ 79 w 296"/>
                  <a:gd name="T91" fmla="*/ 346 h 348"/>
                  <a:gd name="T92" fmla="*/ 73 w 296"/>
                  <a:gd name="T93" fmla="*/ 335 h 348"/>
                  <a:gd name="T94" fmla="*/ 77 w 296"/>
                  <a:gd name="T95" fmla="*/ 327 h 348"/>
                  <a:gd name="T96" fmla="*/ 86 w 296"/>
                  <a:gd name="T97" fmla="*/ 321 h 348"/>
                  <a:gd name="T98" fmla="*/ 13 w 296"/>
                  <a:gd name="T99" fmla="*/ 279 h 348"/>
                  <a:gd name="T100" fmla="*/ 2 w 296"/>
                  <a:gd name="T101" fmla="*/ 274 h 348"/>
                  <a:gd name="T102" fmla="*/ 0 w 296"/>
                  <a:gd name="T103" fmla="*/ 99 h 348"/>
                  <a:gd name="T104" fmla="*/ 5 w 296"/>
                  <a:gd name="T105" fmla="*/ 88 h 348"/>
                  <a:gd name="T106" fmla="*/ 6 w 296"/>
                  <a:gd name="T107" fmla="*/ 74 h 348"/>
                  <a:gd name="T108" fmla="*/ 16 w 296"/>
                  <a:gd name="T109" fmla="*/ 29 h 348"/>
                  <a:gd name="T110" fmla="*/ 66 w 296"/>
                  <a:gd name="T111" fmla="*/ 2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296" h="348">
                    <a:moveTo>
                      <a:pt x="86" y="328"/>
                    </a:moveTo>
                    <a:lnTo>
                      <a:pt x="84" y="328"/>
                    </a:lnTo>
                    <a:lnTo>
                      <a:pt x="82" y="330"/>
                    </a:lnTo>
                    <a:lnTo>
                      <a:pt x="80" y="332"/>
                    </a:lnTo>
                    <a:lnTo>
                      <a:pt x="80" y="334"/>
                    </a:lnTo>
                    <a:lnTo>
                      <a:pt x="80" y="335"/>
                    </a:lnTo>
                    <a:lnTo>
                      <a:pt x="80" y="339"/>
                    </a:lnTo>
                    <a:lnTo>
                      <a:pt x="82" y="341"/>
                    </a:lnTo>
                    <a:lnTo>
                      <a:pt x="84" y="342"/>
                    </a:lnTo>
                    <a:lnTo>
                      <a:pt x="86" y="343"/>
                    </a:lnTo>
                    <a:lnTo>
                      <a:pt x="209" y="343"/>
                    </a:lnTo>
                    <a:lnTo>
                      <a:pt x="211" y="342"/>
                    </a:lnTo>
                    <a:lnTo>
                      <a:pt x="213" y="341"/>
                    </a:lnTo>
                    <a:lnTo>
                      <a:pt x="216" y="339"/>
                    </a:lnTo>
                    <a:lnTo>
                      <a:pt x="216" y="335"/>
                    </a:lnTo>
                    <a:lnTo>
                      <a:pt x="216" y="334"/>
                    </a:lnTo>
                    <a:lnTo>
                      <a:pt x="216" y="332"/>
                    </a:lnTo>
                    <a:lnTo>
                      <a:pt x="213" y="330"/>
                    </a:lnTo>
                    <a:lnTo>
                      <a:pt x="211" y="328"/>
                    </a:lnTo>
                    <a:lnTo>
                      <a:pt x="209" y="328"/>
                    </a:lnTo>
                    <a:lnTo>
                      <a:pt x="86" y="328"/>
                    </a:lnTo>
                    <a:close/>
                    <a:moveTo>
                      <a:pt x="113" y="279"/>
                    </a:moveTo>
                    <a:lnTo>
                      <a:pt x="113" y="321"/>
                    </a:lnTo>
                    <a:lnTo>
                      <a:pt x="183" y="321"/>
                    </a:lnTo>
                    <a:lnTo>
                      <a:pt x="183" y="279"/>
                    </a:lnTo>
                    <a:lnTo>
                      <a:pt x="113" y="279"/>
                    </a:lnTo>
                    <a:close/>
                    <a:moveTo>
                      <a:pt x="29" y="109"/>
                    </a:moveTo>
                    <a:lnTo>
                      <a:pt x="29" y="255"/>
                    </a:lnTo>
                    <a:lnTo>
                      <a:pt x="267" y="255"/>
                    </a:lnTo>
                    <a:lnTo>
                      <a:pt x="267" y="109"/>
                    </a:lnTo>
                    <a:lnTo>
                      <a:pt x="137" y="109"/>
                    </a:lnTo>
                    <a:lnTo>
                      <a:pt x="133" y="112"/>
                    </a:lnTo>
                    <a:lnTo>
                      <a:pt x="137" y="143"/>
                    </a:lnTo>
                    <a:lnTo>
                      <a:pt x="104" y="120"/>
                    </a:lnTo>
                    <a:lnTo>
                      <a:pt x="95" y="121"/>
                    </a:lnTo>
                    <a:lnTo>
                      <a:pt x="88" y="121"/>
                    </a:lnTo>
                    <a:lnTo>
                      <a:pt x="70" y="120"/>
                    </a:lnTo>
                    <a:lnTo>
                      <a:pt x="54" y="116"/>
                    </a:lnTo>
                    <a:lnTo>
                      <a:pt x="39" y="109"/>
                    </a:lnTo>
                    <a:lnTo>
                      <a:pt x="29" y="109"/>
                    </a:lnTo>
                    <a:close/>
                    <a:moveTo>
                      <a:pt x="13" y="91"/>
                    </a:moveTo>
                    <a:lnTo>
                      <a:pt x="10" y="92"/>
                    </a:lnTo>
                    <a:lnTo>
                      <a:pt x="7" y="93"/>
                    </a:lnTo>
                    <a:lnTo>
                      <a:pt x="6" y="95"/>
                    </a:lnTo>
                    <a:lnTo>
                      <a:pt x="6" y="99"/>
                    </a:lnTo>
                    <a:lnTo>
                      <a:pt x="6" y="266"/>
                    </a:lnTo>
                    <a:lnTo>
                      <a:pt x="6" y="269"/>
                    </a:lnTo>
                    <a:lnTo>
                      <a:pt x="7" y="271"/>
                    </a:lnTo>
                    <a:lnTo>
                      <a:pt x="10" y="272"/>
                    </a:lnTo>
                    <a:lnTo>
                      <a:pt x="13" y="273"/>
                    </a:lnTo>
                    <a:lnTo>
                      <a:pt x="283" y="273"/>
                    </a:lnTo>
                    <a:lnTo>
                      <a:pt x="285" y="272"/>
                    </a:lnTo>
                    <a:lnTo>
                      <a:pt x="287" y="271"/>
                    </a:lnTo>
                    <a:lnTo>
                      <a:pt x="289" y="269"/>
                    </a:lnTo>
                    <a:lnTo>
                      <a:pt x="289" y="266"/>
                    </a:lnTo>
                    <a:lnTo>
                      <a:pt x="289" y="99"/>
                    </a:lnTo>
                    <a:lnTo>
                      <a:pt x="289" y="95"/>
                    </a:lnTo>
                    <a:lnTo>
                      <a:pt x="287" y="93"/>
                    </a:lnTo>
                    <a:lnTo>
                      <a:pt x="285" y="92"/>
                    </a:lnTo>
                    <a:lnTo>
                      <a:pt x="283" y="91"/>
                    </a:lnTo>
                    <a:lnTo>
                      <a:pt x="160" y="91"/>
                    </a:lnTo>
                    <a:lnTo>
                      <a:pt x="154" y="97"/>
                    </a:lnTo>
                    <a:lnTo>
                      <a:pt x="147" y="104"/>
                    </a:lnTo>
                    <a:lnTo>
                      <a:pt x="272" y="104"/>
                    </a:lnTo>
                    <a:lnTo>
                      <a:pt x="272" y="261"/>
                    </a:lnTo>
                    <a:lnTo>
                      <a:pt x="23" y="261"/>
                    </a:lnTo>
                    <a:lnTo>
                      <a:pt x="23" y="104"/>
                    </a:lnTo>
                    <a:lnTo>
                      <a:pt x="29" y="104"/>
                    </a:lnTo>
                    <a:lnTo>
                      <a:pt x="22" y="97"/>
                    </a:lnTo>
                    <a:lnTo>
                      <a:pt x="16" y="91"/>
                    </a:lnTo>
                    <a:lnTo>
                      <a:pt x="13" y="91"/>
                    </a:lnTo>
                    <a:close/>
                    <a:moveTo>
                      <a:pt x="88" y="5"/>
                    </a:moveTo>
                    <a:lnTo>
                      <a:pt x="67" y="7"/>
                    </a:lnTo>
                    <a:lnTo>
                      <a:pt x="48" y="13"/>
                    </a:lnTo>
                    <a:lnTo>
                      <a:pt x="33" y="21"/>
                    </a:lnTo>
                    <a:lnTo>
                      <a:pt x="21" y="32"/>
                    </a:lnTo>
                    <a:lnTo>
                      <a:pt x="13" y="45"/>
                    </a:lnTo>
                    <a:lnTo>
                      <a:pt x="10" y="60"/>
                    </a:lnTo>
                    <a:lnTo>
                      <a:pt x="13" y="75"/>
                    </a:lnTo>
                    <a:lnTo>
                      <a:pt x="21" y="88"/>
                    </a:lnTo>
                    <a:lnTo>
                      <a:pt x="33" y="99"/>
                    </a:lnTo>
                    <a:lnTo>
                      <a:pt x="48" y="107"/>
                    </a:lnTo>
                    <a:lnTo>
                      <a:pt x="67" y="113"/>
                    </a:lnTo>
                    <a:lnTo>
                      <a:pt x="88" y="115"/>
                    </a:lnTo>
                    <a:lnTo>
                      <a:pt x="96" y="115"/>
                    </a:lnTo>
                    <a:lnTo>
                      <a:pt x="104" y="114"/>
                    </a:lnTo>
                    <a:lnTo>
                      <a:pt x="105" y="114"/>
                    </a:lnTo>
                    <a:lnTo>
                      <a:pt x="130" y="131"/>
                    </a:lnTo>
                    <a:lnTo>
                      <a:pt x="127" y="108"/>
                    </a:lnTo>
                    <a:lnTo>
                      <a:pt x="129" y="107"/>
                    </a:lnTo>
                    <a:lnTo>
                      <a:pt x="144" y="99"/>
                    </a:lnTo>
                    <a:lnTo>
                      <a:pt x="156" y="87"/>
                    </a:lnTo>
                    <a:lnTo>
                      <a:pt x="164" y="75"/>
                    </a:lnTo>
                    <a:lnTo>
                      <a:pt x="166" y="60"/>
                    </a:lnTo>
                    <a:lnTo>
                      <a:pt x="162" y="45"/>
                    </a:lnTo>
                    <a:lnTo>
                      <a:pt x="155" y="32"/>
                    </a:lnTo>
                    <a:lnTo>
                      <a:pt x="143" y="21"/>
                    </a:lnTo>
                    <a:lnTo>
                      <a:pt x="127" y="13"/>
                    </a:lnTo>
                    <a:lnTo>
                      <a:pt x="108" y="7"/>
                    </a:lnTo>
                    <a:lnTo>
                      <a:pt x="88" y="5"/>
                    </a:lnTo>
                    <a:close/>
                    <a:moveTo>
                      <a:pt x="88" y="0"/>
                    </a:moveTo>
                    <a:lnTo>
                      <a:pt x="110" y="2"/>
                    </a:lnTo>
                    <a:lnTo>
                      <a:pt x="130" y="7"/>
                    </a:lnTo>
                    <a:lnTo>
                      <a:pt x="147" y="17"/>
                    </a:lnTo>
                    <a:lnTo>
                      <a:pt x="160" y="29"/>
                    </a:lnTo>
                    <a:lnTo>
                      <a:pt x="169" y="44"/>
                    </a:lnTo>
                    <a:lnTo>
                      <a:pt x="171" y="60"/>
                    </a:lnTo>
                    <a:lnTo>
                      <a:pt x="170" y="74"/>
                    </a:lnTo>
                    <a:lnTo>
                      <a:pt x="165" y="85"/>
                    </a:lnTo>
                    <a:lnTo>
                      <a:pt x="283" y="85"/>
                    </a:lnTo>
                    <a:lnTo>
                      <a:pt x="287" y="85"/>
                    </a:lnTo>
                    <a:lnTo>
                      <a:pt x="291" y="88"/>
                    </a:lnTo>
                    <a:lnTo>
                      <a:pt x="294" y="91"/>
                    </a:lnTo>
                    <a:lnTo>
                      <a:pt x="295" y="94"/>
                    </a:lnTo>
                    <a:lnTo>
                      <a:pt x="296" y="99"/>
                    </a:lnTo>
                    <a:lnTo>
                      <a:pt x="296" y="266"/>
                    </a:lnTo>
                    <a:lnTo>
                      <a:pt x="295" y="270"/>
                    </a:lnTo>
                    <a:lnTo>
                      <a:pt x="294" y="274"/>
                    </a:lnTo>
                    <a:lnTo>
                      <a:pt x="291" y="277"/>
                    </a:lnTo>
                    <a:lnTo>
                      <a:pt x="287" y="279"/>
                    </a:lnTo>
                    <a:lnTo>
                      <a:pt x="283" y="279"/>
                    </a:lnTo>
                    <a:lnTo>
                      <a:pt x="190" y="279"/>
                    </a:lnTo>
                    <a:lnTo>
                      <a:pt x="190" y="321"/>
                    </a:lnTo>
                    <a:lnTo>
                      <a:pt x="209" y="321"/>
                    </a:lnTo>
                    <a:lnTo>
                      <a:pt x="212" y="322"/>
                    </a:lnTo>
                    <a:lnTo>
                      <a:pt x="217" y="323"/>
                    </a:lnTo>
                    <a:lnTo>
                      <a:pt x="219" y="327"/>
                    </a:lnTo>
                    <a:lnTo>
                      <a:pt x="221" y="330"/>
                    </a:lnTo>
                    <a:lnTo>
                      <a:pt x="222" y="334"/>
                    </a:lnTo>
                    <a:lnTo>
                      <a:pt x="222" y="335"/>
                    </a:lnTo>
                    <a:lnTo>
                      <a:pt x="221" y="340"/>
                    </a:lnTo>
                    <a:lnTo>
                      <a:pt x="219" y="343"/>
                    </a:lnTo>
                    <a:lnTo>
                      <a:pt x="217" y="346"/>
                    </a:lnTo>
                    <a:lnTo>
                      <a:pt x="212" y="348"/>
                    </a:lnTo>
                    <a:lnTo>
                      <a:pt x="209" y="348"/>
                    </a:lnTo>
                    <a:lnTo>
                      <a:pt x="86" y="348"/>
                    </a:lnTo>
                    <a:lnTo>
                      <a:pt x="82" y="348"/>
                    </a:lnTo>
                    <a:lnTo>
                      <a:pt x="79" y="346"/>
                    </a:lnTo>
                    <a:lnTo>
                      <a:pt x="77" y="343"/>
                    </a:lnTo>
                    <a:lnTo>
                      <a:pt x="75" y="340"/>
                    </a:lnTo>
                    <a:lnTo>
                      <a:pt x="73" y="335"/>
                    </a:lnTo>
                    <a:lnTo>
                      <a:pt x="73" y="334"/>
                    </a:lnTo>
                    <a:lnTo>
                      <a:pt x="75" y="330"/>
                    </a:lnTo>
                    <a:lnTo>
                      <a:pt x="77" y="327"/>
                    </a:lnTo>
                    <a:lnTo>
                      <a:pt x="79" y="323"/>
                    </a:lnTo>
                    <a:lnTo>
                      <a:pt x="82" y="322"/>
                    </a:lnTo>
                    <a:lnTo>
                      <a:pt x="86" y="321"/>
                    </a:lnTo>
                    <a:lnTo>
                      <a:pt x="106" y="321"/>
                    </a:lnTo>
                    <a:lnTo>
                      <a:pt x="106" y="279"/>
                    </a:lnTo>
                    <a:lnTo>
                      <a:pt x="13" y="279"/>
                    </a:lnTo>
                    <a:lnTo>
                      <a:pt x="8" y="279"/>
                    </a:lnTo>
                    <a:lnTo>
                      <a:pt x="5" y="277"/>
                    </a:lnTo>
                    <a:lnTo>
                      <a:pt x="2" y="274"/>
                    </a:lnTo>
                    <a:lnTo>
                      <a:pt x="1" y="270"/>
                    </a:lnTo>
                    <a:lnTo>
                      <a:pt x="0" y="266"/>
                    </a:lnTo>
                    <a:lnTo>
                      <a:pt x="0" y="99"/>
                    </a:lnTo>
                    <a:lnTo>
                      <a:pt x="1" y="94"/>
                    </a:lnTo>
                    <a:lnTo>
                      <a:pt x="2" y="91"/>
                    </a:lnTo>
                    <a:lnTo>
                      <a:pt x="5" y="88"/>
                    </a:lnTo>
                    <a:lnTo>
                      <a:pt x="8" y="87"/>
                    </a:lnTo>
                    <a:lnTo>
                      <a:pt x="12" y="85"/>
                    </a:lnTo>
                    <a:lnTo>
                      <a:pt x="6" y="74"/>
                    </a:lnTo>
                    <a:lnTo>
                      <a:pt x="4" y="60"/>
                    </a:lnTo>
                    <a:lnTo>
                      <a:pt x="7" y="44"/>
                    </a:lnTo>
                    <a:lnTo>
                      <a:pt x="16" y="29"/>
                    </a:lnTo>
                    <a:lnTo>
                      <a:pt x="29" y="17"/>
                    </a:lnTo>
                    <a:lnTo>
                      <a:pt x="45" y="7"/>
                    </a:lnTo>
                    <a:lnTo>
                      <a:pt x="66" y="2"/>
                    </a:lnTo>
                    <a:lnTo>
                      <a:pt x="8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79405" tIns="39702" rIns="79405" bIns="39702" numCol="1" anchor="t" anchorCtr="0" compatLnSpc="1"/>
              <a:lstStyle/>
              <a:p>
                <a:pPr>
                  <a:lnSpc>
                    <a:spcPct val="120000"/>
                  </a:lnSpc>
                </a:pPr>
                <a:endPara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209" name="组合 208"/>
            <p:cNvGrpSpPr/>
            <p:nvPr/>
          </p:nvGrpSpPr>
          <p:grpSpPr>
            <a:xfrm>
              <a:off x="2692946" y="4096380"/>
              <a:ext cx="496430" cy="656681"/>
              <a:chOff x="3883026" y="4608513"/>
              <a:chExt cx="452438" cy="598488"/>
            </a:xfrm>
            <a:grpFill/>
          </p:grpSpPr>
          <p:sp>
            <p:nvSpPr>
              <p:cNvPr id="181" name="Freeform 138"/>
              <p:cNvSpPr>
                <a:spLocks noEditPoints="1"/>
              </p:cNvSpPr>
              <p:nvPr/>
            </p:nvSpPr>
            <p:spPr bwMode="auto">
              <a:xfrm>
                <a:off x="3883026" y="4760913"/>
                <a:ext cx="354013" cy="446088"/>
              </a:xfrm>
              <a:custGeom>
                <a:avLst/>
                <a:gdLst>
                  <a:gd name="T0" fmla="*/ 103 w 223"/>
                  <a:gd name="T1" fmla="*/ 10 h 281"/>
                  <a:gd name="T2" fmla="*/ 64 w 223"/>
                  <a:gd name="T3" fmla="*/ 32 h 281"/>
                  <a:gd name="T4" fmla="*/ 41 w 223"/>
                  <a:gd name="T5" fmla="*/ 71 h 281"/>
                  <a:gd name="T6" fmla="*/ 37 w 223"/>
                  <a:gd name="T7" fmla="*/ 120 h 281"/>
                  <a:gd name="T8" fmla="*/ 37 w 223"/>
                  <a:gd name="T9" fmla="*/ 169 h 281"/>
                  <a:gd name="T10" fmla="*/ 43 w 223"/>
                  <a:gd name="T11" fmla="*/ 228 h 281"/>
                  <a:gd name="T12" fmla="*/ 72 w 223"/>
                  <a:gd name="T13" fmla="*/ 228 h 281"/>
                  <a:gd name="T14" fmla="*/ 92 w 223"/>
                  <a:gd name="T15" fmla="*/ 227 h 281"/>
                  <a:gd name="T16" fmla="*/ 216 w 223"/>
                  <a:gd name="T17" fmla="*/ 276 h 281"/>
                  <a:gd name="T18" fmla="*/ 190 w 223"/>
                  <a:gd name="T19" fmla="*/ 174 h 281"/>
                  <a:gd name="T20" fmla="*/ 198 w 223"/>
                  <a:gd name="T21" fmla="*/ 159 h 281"/>
                  <a:gd name="T22" fmla="*/ 210 w 223"/>
                  <a:gd name="T23" fmla="*/ 132 h 281"/>
                  <a:gd name="T24" fmla="*/ 216 w 223"/>
                  <a:gd name="T25" fmla="*/ 95 h 281"/>
                  <a:gd name="T26" fmla="*/ 204 w 223"/>
                  <a:gd name="T27" fmla="*/ 50 h 281"/>
                  <a:gd name="T28" fmla="*/ 171 w 223"/>
                  <a:gd name="T29" fmla="*/ 18 h 281"/>
                  <a:gd name="T30" fmla="*/ 127 w 223"/>
                  <a:gd name="T31" fmla="*/ 6 h 281"/>
                  <a:gd name="T32" fmla="*/ 148 w 223"/>
                  <a:gd name="T33" fmla="*/ 2 h 281"/>
                  <a:gd name="T34" fmla="*/ 186 w 223"/>
                  <a:gd name="T35" fmla="*/ 20 h 281"/>
                  <a:gd name="T36" fmla="*/ 212 w 223"/>
                  <a:gd name="T37" fmla="*/ 53 h 281"/>
                  <a:gd name="T38" fmla="*/ 222 w 223"/>
                  <a:gd name="T39" fmla="*/ 95 h 281"/>
                  <a:gd name="T40" fmla="*/ 216 w 223"/>
                  <a:gd name="T41" fmla="*/ 133 h 281"/>
                  <a:gd name="T42" fmla="*/ 204 w 223"/>
                  <a:gd name="T43" fmla="*/ 162 h 281"/>
                  <a:gd name="T44" fmla="*/ 195 w 223"/>
                  <a:gd name="T45" fmla="*/ 176 h 281"/>
                  <a:gd name="T46" fmla="*/ 96 w 223"/>
                  <a:gd name="T47" fmla="*/ 281 h 281"/>
                  <a:gd name="T48" fmla="*/ 54 w 223"/>
                  <a:gd name="T49" fmla="*/ 234 h 281"/>
                  <a:gd name="T50" fmla="*/ 36 w 223"/>
                  <a:gd name="T51" fmla="*/ 233 h 281"/>
                  <a:gd name="T52" fmla="*/ 30 w 223"/>
                  <a:gd name="T53" fmla="*/ 233 h 281"/>
                  <a:gd name="T54" fmla="*/ 0 w 223"/>
                  <a:gd name="T55" fmla="*/ 176 h 281"/>
                  <a:gd name="T56" fmla="*/ 31 w 223"/>
                  <a:gd name="T57" fmla="*/ 95 h 281"/>
                  <a:gd name="T58" fmla="*/ 41 w 223"/>
                  <a:gd name="T59" fmla="*/ 53 h 281"/>
                  <a:gd name="T60" fmla="*/ 67 w 223"/>
                  <a:gd name="T61" fmla="*/ 20 h 281"/>
                  <a:gd name="T62" fmla="*/ 105 w 223"/>
                  <a:gd name="T63" fmla="*/ 2 h 2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23" h="281">
                    <a:moveTo>
                      <a:pt x="127" y="6"/>
                    </a:moveTo>
                    <a:lnTo>
                      <a:pt x="103" y="10"/>
                    </a:lnTo>
                    <a:lnTo>
                      <a:pt x="81" y="18"/>
                    </a:lnTo>
                    <a:lnTo>
                      <a:pt x="64" y="32"/>
                    </a:lnTo>
                    <a:lnTo>
                      <a:pt x="50" y="50"/>
                    </a:lnTo>
                    <a:lnTo>
                      <a:pt x="41" y="71"/>
                    </a:lnTo>
                    <a:lnTo>
                      <a:pt x="38" y="95"/>
                    </a:lnTo>
                    <a:lnTo>
                      <a:pt x="37" y="120"/>
                    </a:lnTo>
                    <a:lnTo>
                      <a:pt x="9" y="169"/>
                    </a:lnTo>
                    <a:lnTo>
                      <a:pt x="37" y="169"/>
                    </a:lnTo>
                    <a:lnTo>
                      <a:pt x="36" y="228"/>
                    </a:lnTo>
                    <a:lnTo>
                      <a:pt x="43" y="228"/>
                    </a:lnTo>
                    <a:lnTo>
                      <a:pt x="54" y="228"/>
                    </a:lnTo>
                    <a:lnTo>
                      <a:pt x="72" y="228"/>
                    </a:lnTo>
                    <a:lnTo>
                      <a:pt x="90" y="227"/>
                    </a:lnTo>
                    <a:lnTo>
                      <a:pt x="92" y="227"/>
                    </a:lnTo>
                    <a:lnTo>
                      <a:pt x="101" y="276"/>
                    </a:lnTo>
                    <a:lnTo>
                      <a:pt x="216" y="276"/>
                    </a:lnTo>
                    <a:lnTo>
                      <a:pt x="189" y="175"/>
                    </a:lnTo>
                    <a:lnTo>
                      <a:pt x="190" y="174"/>
                    </a:lnTo>
                    <a:lnTo>
                      <a:pt x="192" y="169"/>
                    </a:lnTo>
                    <a:lnTo>
                      <a:pt x="198" y="159"/>
                    </a:lnTo>
                    <a:lnTo>
                      <a:pt x="204" y="146"/>
                    </a:lnTo>
                    <a:lnTo>
                      <a:pt x="210" y="132"/>
                    </a:lnTo>
                    <a:lnTo>
                      <a:pt x="215" y="115"/>
                    </a:lnTo>
                    <a:lnTo>
                      <a:pt x="216" y="95"/>
                    </a:lnTo>
                    <a:lnTo>
                      <a:pt x="212" y="71"/>
                    </a:lnTo>
                    <a:lnTo>
                      <a:pt x="204" y="50"/>
                    </a:lnTo>
                    <a:lnTo>
                      <a:pt x="190" y="32"/>
                    </a:lnTo>
                    <a:lnTo>
                      <a:pt x="171" y="18"/>
                    </a:lnTo>
                    <a:lnTo>
                      <a:pt x="151" y="10"/>
                    </a:lnTo>
                    <a:lnTo>
                      <a:pt x="127" y="6"/>
                    </a:lnTo>
                    <a:close/>
                    <a:moveTo>
                      <a:pt x="127" y="0"/>
                    </a:moveTo>
                    <a:lnTo>
                      <a:pt x="148" y="2"/>
                    </a:lnTo>
                    <a:lnTo>
                      <a:pt x="168" y="10"/>
                    </a:lnTo>
                    <a:lnTo>
                      <a:pt x="186" y="20"/>
                    </a:lnTo>
                    <a:lnTo>
                      <a:pt x="201" y="36"/>
                    </a:lnTo>
                    <a:lnTo>
                      <a:pt x="212" y="53"/>
                    </a:lnTo>
                    <a:lnTo>
                      <a:pt x="219" y="74"/>
                    </a:lnTo>
                    <a:lnTo>
                      <a:pt x="222" y="95"/>
                    </a:lnTo>
                    <a:lnTo>
                      <a:pt x="220" y="116"/>
                    </a:lnTo>
                    <a:lnTo>
                      <a:pt x="216" y="133"/>
                    </a:lnTo>
                    <a:lnTo>
                      <a:pt x="210" y="149"/>
                    </a:lnTo>
                    <a:lnTo>
                      <a:pt x="204" y="162"/>
                    </a:lnTo>
                    <a:lnTo>
                      <a:pt x="197" y="172"/>
                    </a:lnTo>
                    <a:lnTo>
                      <a:pt x="195" y="176"/>
                    </a:lnTo>
                    <a:lnTo>
                      <a:pt x="223" y="281"/>
                    </a:lnTo>
                    <a:lnTo>
                      <a:pt x="96" y="281"/>
                    </a:lnTo>
                    <a:lnTo>
                      <a:pt x="87" y="233"/>
                    </a:lnTo>
                    <a:lnTo>
                      <a:pt x="54" y="234"/>
                    </a:lnTo>
                    <a:lnTo>
                      <a:pt x="43" y="233"/>
                    </a:lnTo>
                    <a:lnTo>
                      <a:pt x="36" y="233"/>
                    </a:lnTo>
                    <a:lnTo>
                      <a:pt x="33" y="233"/>
                    </a:lnTo>
                    <a:lnTo>
                      <a:pt x="30" y="233"/>
                    </a:lnTo>
                    <a:lnTo>
                      <a:pt x="30" y="176"/>
                    </a:lnTo>
                    <a:lnTo>
                      <a:pt x="0" y="176"/>
                    </a:lnTo>
                    <a:lnTo>
                      <a:pt x="31" y="118"/>
                    </a:lnTo>
                    <a:lnTo>
                      <a:pt x="31" y="95"/>
                    </a:lnTo>
                    <a:lnTo>
                      <a:pt x="33" y="74"/>
                    </a:lnTo>
                    <a:lnTo>
                      <a:pt x="41" y="53"/>
                    </a:lnTo>
                    <a:lnTo>
                      <a:pt x="52" y="36"/>
                    </a:lnTo>
                    <a:lnTo>
                      <a:pt x="67" y="20"/>
                    </a:lnTo>
                    <a:lnTo>
                      <a:pt x="84" y="10"/>
                    </a:lnTo>
                    <a:lnTo>
                      <a:pt x="105" y="2"/>
                    </a:lnTo>
                    <a:lnTo>
                      <a:pt x="12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79405" tIns="39702" rIns="79405" bIns="39702" numCol="1" anchor="t" anchorCtr="0" compatLnSpc="1"/>
              <a:lstStyle/>
              <a:p>
                <a:pPr>
                  <a:lnSpc>
                    <a:spcPct val="120000"/>
                  </a:lnSpc>
                </a:pPr>
                <a:endPara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82" name="Freeform 139"/>
              <p:cNvSpPr>
                <a:spLocks noEditPoints="1"/>
              </p:cNvSpPr>
              <p:nvPr/>
            </p:nvSpPr>
            <p:spPr bwMode="auto">
              <a:xfrm>
                <a:off x="3973513" y="4791076"/>
                <a:ext cx="219075" cy="214313"/>
              </a:xfrm>
              <a:custGeom>
                <a:avLst/>
                <a:gdLst>
                  <a:gd name="T0" fmla="*/ 70 w 138"/>
                  <a:gd name="T1" fmla="*/ 6 h 135"/>
                  <a:gd name="T2" fmla="*/ 50 w 138"/>
                  <a:gd name="T3" fmla="*/ 9 h 135"/>
                  <a:gd name="T4" fmla="*/ 33 w 138"/>
                  <a:gd name="T5" fmla="*/ 18 h 135"/>
                  <a:gd name="T6" fmla="*/ 19 w 138"/>
                  <a:gd name="T7" fmla="*/ 32 h 135"/>
                  <a:gd name="T8" fmla="*/ 10 w 138"/>
                  <a:gd name="T9" fmla="*/ 48 h 135"/>
                  <a:gd name="T10" fmla="*/ 7 w 138"/>
                  <a:gd name="T11" fmla="*/ 68 h 135"/>
                  <a:gd name="T12" fmla="*/ 10 w 138"/>
                  <a:gd name="T13" fmla="*/ 87 h 135"/>
                  <a:gd name="T14" fmla="*/ 19 w 138"/>
                  <a:gd name="T15" fmla="*/ 103 h 135"/>
                  <a:gd name="T16" fmla="*/ 33 w 138"/>
                  <a:gd name="T17" fmla="*/ 117 h 135"/>
                  <a:gd name="T18" fmla="*/ 50 w 138"/>
                  <a:gd name="T19" fmla="*/ 125 h 135"/>
                  <a:gd name="T20" fmla="*/ 70 w 138"/>
                  <a:gd name="T21" fmla="*/ 128 h 135"/>
                  <a:gd name="T22" fmla="*/ 89 w 138"/>
                  <a:gd name="T23" fmla="*/ 125 h 135"/>
                  <a:gd name="T24" fmla="*/ 107 w 138"/>
                  <a:gd name="T25" fmla="*/ 117 h 135"/>
                  <a:gd name="T26" fmla="*/ 121 w 138"/>
                  <a:gd name="T27" fmla="*/ 103 h 135"/>
                  <a:gd name="T28" fmla="*/ 129 w 138"/>
                  <a:gd name="T29" fmla="*/ 87 h 135"/>
                  <a:gd name="T30" fmla="*/ 133 w 138"/>
                  <a:gd name="T31" fmla="*/ 68 h 135"/>
                  <a:gd name="T32" fmla="*/ 129 w 138"/>
                  <a:gd name="T33" fmla="*/ 48 h 135"/>
                  <a:gd name="T34" fmla="*/ 121 w 138"/>
                  <a:gd name="T35" fmla="*/ 32 h 135"/>
                  <a:gd name="T36" fmla="*/ 107 w 138"/>
                  <a:gd name="T37" fmla="*/ 18 h 135"/>
                  <a:gd name="T38" fmla="*/ 89 w 138"/>
                  <a:gd name="T39" fmla="*/ 9 h 135"/>
                  <a:gd name="T40" fmla="*/ 70 w 138"/>
                  <a:gd name="T41" fmla="*/ 6 h 135"/>
                  <a:gd name="T42" fmla="*/ 70 w 138"/>
                  <a:gd name="T43" fmla="*/ 0 h 135"/>
                  <a:gd name="T44" fmla="*/ 88 w 138"/>
                  <a:gd name="T45" fmla="*/ 2 h 135"/>
                  <a:gd name="T46" fmla="*/ 104 w 138"/>
                  <a:gd name="T47" fmla="*/ 9 h 135"/>
                  <a:gd name="T48" fmla="*/ 119 w 138"/>
                  <a:gd name="T49" fmla="*/ 20 h 135"/>
                  <a:gd name="T50" fmla="*/ 129 w 138"/>
                  <a:gd name="T51" fmla="*/ 34 h 135"/>
                  <a:gd name="T52" fmla="*/ 136 w 138"/>
                  <a:gd name="T53" fmla="*/ 49 h 135"/>
                  <a:gd name="T54" fmla="*/ 138 w 138"/>
                  <a:gd name="T55" fmla="*/ 68 h 135"/>
                  <a:gd name="T56" fmla="*/ 136 w 138"/>
                  <a:gd name="T57" fmla="*/ 85 h 135"/>
                  <a:gd name="T58" fmla="*/ 129 w 138"/>
                  <a:gd name="T59" fmla="*/ 101 h 135"/>
                  <a:gd name="T60" fmla="*/ 119 w 138"/>
                  <a:gd name="T61" fmla="*/ 115 h 135"/>
                  <a:gd name="T62" fmla="*/ 104 w 138"/>
                  <a:gd name="T63" fmla="*/ 125 h 135"/>
                  <a:gd name="T64" fmla="*/ 88 w 138"/>
                  <a:gd name="T65" fmla="*/ 133 h 135"/>
                  <a:gd name="T66" fmla="*/ 70 w 138"/>
                  <a:gd name="T67" fmla="*/ 135 h 135"/>
                  <a:gd name="T68" fmla="*/ 51 w 138"/>
                  <a:gd name="T69" fmla="*/ 133 h 135"/>
                  <a:gd name="T70" fmla="*/ 35 w 138"/>
                  <a:gd name="T71" fmla="*/ 125 h 135"/>
                  <a:gd name="T72" fmla="*/ 21 w 138"/>
                  <a:gd name="T73" fmla="*/ 115 h 135"/>
                  <a:gd name="T74" fmla="*/ 10 w 138"/>
                  <a:gd name="T75" fmla="*/ 101 h 135"/>
                  <a:gd name="T76" fmla="*/ 3 w 138"/>
                  <a:gd name="T77" fmla="*/ 85 h 135"/>
                  <a:gd name="T78" fmla="*/ 0 w 138"/>
                  <a:gd name="T79" fmla="*/ 68 h 135"/>
                  <a:gd name="T80" fmla="*/ 3 w 138"/>
                  <a:gd name="T81" fmla="*/ 49 h 135"/>
                  <a:gd name="T82" fmla="*/ 10 w 138"/>
                  <a:gd name="T83" fmla="*/ 34 h 135"/>
                  <a:gd name="T84" fmla="*/ 21 w 138"/>
                  <a:gd name="T85" fmla="*/ 20 h 135"/>
                  <a:gd name="T86" fmla="*/ 35 w 138"/>
                  <a:gd name="T87" fmla="*/ 9 h 135"/>
                  <a:gd name="T88" fmla="*/ 51 w 138"/>
                  <a:gd name="T89" fmla="*/ 2 h 135"/>
                  <a:gd name="T90" fmla="*/ 70 w 138"/>
                  <a:gd name="T91" fmla="*/ 0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38" h="135">
                    <a:moveTo>
                      <a:pt x="70" y="6"/>
                    </a:moveTo>
                    <a:lnTo>
                      <a:pt x="50" y="9"/>
                    </a:lnTo>
                    <a:lnTo>
                      <a:pt x="33" y="18"/>
                    </a:lnTo>
                    <a:lnTo>
                      <a:pt x="19" y="32"/>
                    </a:lnTo>
                    <a:lnTo>
                      <a:pt x="10" y="48"/>
                    </a:lnTo>
                    <a:lnTo>
                      <a:pt x="7" y="68"/>
                    </a:lnTo>
                    <a:lnTo>
                      <a:pt x="10" y="87"/>
                    </a:lnTo>
                    <a:lnTo>
                      <a:pt x="19" y="103"/>
                    </a:lnTo>
                    <a:lnTo>
                      <a:pt x="33" y="117"/>
                    </a:lnTo>
                    <a:lnTo>
                      <a:pt x="50" y="125"/>
                    </a:lnTo>
                    <a:lnTo>
                      <a:pt x="70" y="128"/>
                    </a:lnTo>
                    <a:lnTo>
                      <a:pt x="89" y="125"/>
                    </a:lnTo>
                    <a:lnTo>
                      <a:pt x="107" y="117"/>
                    </a:lnTo>
                    <a:lnTo>
                      <a:pt x="121" y="103"/>
                    </a:lnTo>
                    <a:lnTo>
                      <a:pt x="129" y="87"/>
                    </a:lnTo>
                    <a:lnTo>
                      <a:pt x="133" y="68"/>
                    </a:lnTo>
                    <a:lnTo>
                      <a:pt x="129" y="48"/>
                    </a:lnTo>
                    <a:lnTo>
                      <a:pt x="121" y="32"/>
                    </a:lnTo>
                    <a:lnTo>
                      <a:pt x="107" y="18"/>
                    </a:lnTo>
                    <a:lnTo>
                      <a:pt x="89" y="9"/>
                    </a:lnTo>
                    <a:lnTo>
                      <a:pt x="70" y="6"/>
                    </a:lnTo>
                    <a:close/>
                    <a:moveTo>
                      <a:pt x="70" y="0"/>
                    </a:moveTo>
                    <a:lnTo>
                      <a:pt x="88" y="2"/>
                    </a:lnTo>
                    <a:lnTo>
                      <a:pt x="104" y="9"/>
                    </a:lnTo>
                    <a:lnTo>
                      <a:pt x="119" y="20"/>
                    </a:lnTo>
                    <a:lnTo>
                      <a:pt x="129" y="34"/>
                    </a:lnTo>
                    <a:lnTo>
                      <a:pt x="136" y="49"/>
                    </a:lnTo>
                    <a:lnTo>
                      <a:pt x="138" y="68"/>
                    </a:lnTo>
                    <a:lnTo>
                      <a:pt x="136" y="85"/>
                    </a:lnTo>
                    <a:lnTo>
                      <a:pt x="129" y="101"/>
                    </a:lnTo>
                    <a:lnTo>
                      <a:pt x="119" y="115"/>
                    </a:lnTo>
                    <a:lnTo>
                      <a:pt x="104" y="125"/>
                    </a:lnTo>
                    <a:lnTo>
                      <a:pt x="88" y="133"/>
                    </a:lnTo>
                    <a:lnTo>
                      <a:pt x="70" y="135"/>
                    </a:lnTo>
                    <a:lnTo>
                      <a:pt x="51" y="133"/>
                    </a:lnTo>
                    <a:lnTo>
                      <a:pt x="35" y="125"/>
                    </a:lnTo>
                    <a:lnTo>
                      <a:pt x="21" y="115"/>
                    </a:lnTo>
                    <a:lnTo>
                      <a:pt x="10" y="101"/>
                    </a:lnTo>
                    <a:lnTo>
                      <a:pt x="3" y="85"/>
                    </a:lnTo>
                    <a:lnTo>
                      <a:pt x="0" y="68"/>
                    </a:lnTo>
                    <a:lnTo>
                      <a:pt x="3" y="49"/>
                    </a:lnTo>
                    <a:lnTo>
                      <a:pt x="10" y="34"/>
                    </a:lnTo>
                    <a:lnTo>
                      <a:pt x="21" y="20"/>
                    </a:lnTo>
                    <a:lnTo>
                      <a:pt x="35" y="9"/>
                    </a:lnTo>
                    <a:lnTo>
                      <a:pt x="51" y="2"/>
                    </a:lnTo>
                    <a:lnTo>
                      <a:pt x="7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79405" tIns="39702" rIns="79405" bIns="39702" numCol="1" anchor="t" anchorCtr="0" compatLnSpc="1"/>
              <a:lstStyle/>
              <a:p>
                <a:pPr>
                  <a:lnSpc>
                    <a:spcPct val="120000"/>
                  </a:lnSpc>
                </a:pPr>
                <a:endPara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83" name="Freeform 140"/>
              <p:cNvSpPr>
                <a:spLocks noEditPoints="1"/>
              </p:cNvSpPr>
              <p:nvPr/>
            </p:nvSpPr>
            <p:spPr bwMode="auto">
              <a:xfrm>
                <a:off x="4102101" y="4608513"/>
                <a:ext cx="233363" cy="204788"/>
              </a:xfrm>
              <a:custGeom>
                <a:avLst/>
                <a:gdLst>
                  <a:gd name="T0" fmla="*/ 52 w 147"/>
                  <a:gd name="T1" fmla="*/ 8 h 129"/>
                  <a:gd name="T2" fmla="*/ 18 w 147"/>
                  <a:gd name="T3" fmla="*/ 24 h 129"/>
                  <a:gd name="T4" fmla="*/ 5 w 147"/>
                  <a:gd name="T5" fmla="*/ 50 h 129"/>
                  <a:gd name="T6" fmla="*/ 18 w 147"/>
                  <a:gd name="T7" fmla="*/ 76 h 129"/>
                  <a:gd name="T8" fmla="*/ 52 w 147"/>
                  <a:gd name="T9" fmla="*/ 92 h 129"/>
                  <a:gd name="T10" fmla="*/ 80 w 147"/>
                  <a:gd name="T11" fmla="*/ 95 h 129"/>
                  <a:gd name="T12" fmla="*/ 89 w 147"/>
                  <a:gd name="T13" fmla="*/ 94 h 129"/>
                  <a:gd name="T14" fmla="*/ 90 w 147"/>
                  <a:gd name="T15" fmla="*/ 108 h 129"/>
                  <a:gd name="T16" fmla="*/ 94 w 147"/>
                  <a:gd name="T17" fmla="*/ 115 h 129"/>
                  <a:gd name="T18" fmla="*/ 105 w 147"/>
                  <a:gd name="T19" fmla="*/ 100 h 129"/>
                  <a:gd name="T20" fmla="*/ 109 w 147"/>
                  <a:gd name="T21" fmla="*/ 88 h 129"/>
                  <a:gd name="T22" fmla="*/ 123 w 147"/>
                  <a:gd name="T23" fmla="*/ 81 h 129"/>
                  <a:gd name="T24" fmla="*/ 138 w 147"/>
                  <a:gd name="T25" fmla="*/ 61 h 129"/>
                  <a:gd name="T26" fmla="*/ 137 w 147"/>
                  <a:gd name="T27" fmla="*/ 36 h 129"/>
                  <a:gd name="T28" fmla="*/ 114 w 147"/>
                  <a:gd name="T29" fmla="*/ 14 h 129"/>
                  <a:gd name="T30" fmla="*/ 73 w 147"/>
                  <a:gd name="T31" fmla="*/ 6 h 129"/>
                  <a:gd name="T32" fmla="*/ 93 w 147"/>
                  <a:gd name="T33" fmla="*/ 1 h 129"/>
                  <a:gd name="T34" fmla="*/ 125 w 147"/>
                  <a:gd name="T35" fmla="*/ 14 h 129"/>
                  <a:gd name="T36" fmla="*/ 144 w 147"/>
                  <a:gd name="T37" fmla="*/ 37 h 129"/>
                  <a:gd name="T38" fmla="*/ 145 w 147"/>
                  <a:gd name="T39" fmla="*/ 63 h 129"/>
                  <a:gd name="T40" fmla="*/ 129 w 147"/>
                  <a:gd name="T41" fmla="*/ 84 h 129"/>
                  <a:gd name="T42" fmla="*/ 109 w 147"/>
                  <a:gd name="T43" fmla="*/ 106 h 129"/>
                  <a:gd name="T44" fmla="*/ 94 w 147"/>
                  <a:gd name="T45" fmla="*/ 123 h 129"/>
                  <a:gd name="T46" fmla="*/ 85 w 147"/>
                  <a:gd name="T47" fmla="*/ 127 h 129"/>
                  <a:gd name="T48" fmla="*/ 81 w 147"/>
                  <a:gd name="T49" fmla="*/ 124 h 129"/>
                  <a:gd name="T50" fmla="*/ 83 w 147"/>
                  <a:gd name="T51" fmla="*/ 100 h 129"/>
                  <a:gd name="T52" fmla="*/ 54 w 147"/>
                  <a:gd name="T53" fmla="*/ 99 h 129"/>
                  <a:gd name="T54" fmla="*/ 21 w 147"/>
                  <a:gd name="T55" fmla="*/ 86 h 129"/>
                  <a:gd name="T56" fmla="*/ 2 w 147"/>
                  <a:gd name="T57" fmla="*/ 64 h 129"/>
                  <a:gd name="T58" fmla="*/ 2 w 147"/>
                  <a:gd name="T59" fmla="*/ 37 h 129"/>
                  <a:gd name="T60" fmla="*/ 21 w 147"/>
                  <a:gd name="T61" fmla="*/ 14 h 129"/>
                  <a:gd name="T62" fmla="*/ 54 w 147"/>
                  <a:gd name="T63" fmla="*/ 1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47" h="129">
                    <a:moveTo>
                      <a:pt x="73" y="6"/>
                    </a:moveTo>
                    <a:lnTo>
                      <a:pt x="52" y="8"/>
                    </a:lnTo>
                    <a:lnTo>
                      <a:pt x="33" y="14"/>
                    </a:lnTo>
                    <a:lnTo>
                      <a:pt x="18" y="24"/>
                    </a:lnTo>
                    <a:lnTo>
                      <a:pt x="9" y="36"/>
                    </a:lnTo>
                    <a:lnTo>
                      <a:pt x="5" y="50"/>
                    </a:lnTo>
                    <a:lnTo>
                      <a:pt x="9" y="64"/>
                    </a:lnTo>
                    <a:lnTo>
                      <a:pt x="18" y="76"/>
                    </a:lnTo>
                    <a:lnTo>
                      <a:pt x="33" y="86"/>
                    </a:lnTo>
                    <a:lnTo>
                      <a:pt x="52" y="92"/>
                    </a:lnTo>
                    <a:lnTo>
                      <a:pt x="73" y="95"/>
                    </a:lnTo>
                    <a:lnTo>
                      <a:pt x="80" y="95"/>
                    </a:lnTo>
                    <a:lnTo>
                      <a:pt x="85" y="95"/>
                    </a:lnTo>
                    <a:lnTo>
                      <a:pt x="89" y="94"/>
                    </a:lnTo>
                    <a:lnTo>
                      <a:pt x="89" y="97"/>
                    </a:lnTo>
                    <a:lnTo>
                      <a:pt x="90" y="108"/>
                    </a:lnTo>
                    <a:lnTo>
                      <a:pt x="89" y="119"/>
                    </a:lnTo>
                    <a:lnTo>
                      <a:pt x="94" y="115"/>
                    </a:lnTo>
                    <a:lnTo>
                      <a:pt x="99" y="109"/>
                    </a:lnTo>
                    <a:lnTo>
                      <a:pt x="105" y="100"/>
                    </a:lnTo>
                    <a:lnTo>
                      <a:pt x="109" y="89"/>
                    </a:lnTo>
                    <a:lnTo>
                      <a:pt x="109" y="88"/>
                    </a:lnTo>
                    <a:lnTo>
                      <a:pt x="111" y="87"/>
                    </a:lnTo>
                    <a:lnTo>
                      <a:pt x="123" y="81"/>
                    </a:lnTo>
                    <a:lnTo>
                      <a:pt x="133" y="72"/>
                    </a:lnTo>
                    <a:lnTo>
                      <a:pt x="138" y="61"/>
                    </a:lnTo>
                    <a:lnTo>
                      <a:pt x="141" y="50"/>
                    </a:lnTo>
                    <a:lnTo>
                      <a:pt x="137" y="36"/>
                    </a:lnTo>
                    <a:lnTo>
                      <a:pt x="128" y="24"/>
                    </a:lnTo>
                    <a:lnTo>
                      <a:pt x="114" y="14"/>
                    </a:lnTo>
                    <a:lnTo>
                      <a:pt x="95" y="8"/>
                    </a:lnTo>
                    <a:lnTo>
                      <a:pt x="73" y="6"/>
                    </a:lnTo>
                    <a:close/>
                    <a:moveTo>
                      <a:pt x="73" y="0"/>
                    </a:moveTo>
                    <a:lnTo>
                      <a:pt x="93" y="1"/>
                    </a:lnTo>
                    <a:lnTo>
                      <a:pt x="110" y="7"/>
                    </a:lnTo>
                    <a:lnTo>
                      <a:pt x="125" y="14"/>
                    </a:lnTo>
                    <a:lnTo>
                      <a:pt x="137" y="25"/>
                    </a:lnTo>
                    <a:lnTo>
                      <a:pt x="144" y="37"/>
                    </a:lnTo>
                    <a:lnTo>
                      <a:pt x="147" y="50"/>
                    </a:lnTo>
                    <a:lnTo>
                      <a:pt x="145" y="63"/>
                    </a:lnTo>
                    <a:lnTo>
                      <a:pt x="138" y="74"/>
                    </a:lnTo>
                    <a:lnTo>
                      <a:pt x="129" y="84"/>
                    </a:lnTo>
                    <a:lnTo>
                      <a:pt x="115" y="92"/>
                    </a:lnTo>
                    <a:lnTo>
                      <a:pt x="109" y="106"/>
                    </a:lnTo>
                    <a:lnTo>
                      <a:pt x="102" y="116"/>
                    </a:lnTo>
                    <a:lnTo>
                      <a:pt x="94" y="123"/>
                    </a:lnTo>
                    <a:lnTo>
                      <a:pt x="89" y="126"/>
                    </a:lnTo>
                    <a:lnTo>
                      <a:pt x="85" y="127"/>
                    </a:lnTo>
                    <a:lnTo>
                      <a:pt x="80" y="129"/>
                    </a:lnTo>
                    <a:lnTo>
                      <a:pt x="81" y="124"/>
                    </a:lnTo>
                    <a:lnTo>
                      <a:pt x="83" y="112"/>
                    </a:lnTo>
                    <a:lnTo>
                      <a:pt x="83" y="100"/>
                    </a:lnTo>
                    <a:lnTo>
                      <a:pt x="73" y="101"/>
                    </a:lnTo>
                    <a:lnTo>
                      <a:pt x="54" y="99"/>
                    </a:lnTo>
                    <a:lnTo>
                      <a:pt x="36" y="94"/>
                    </a:lnTo>
                    <a:lnTo>
                      <a:pt x="21" y="86"/>
                    </a:lnTo>
                    <a:lnTo>
                      <a:pt x="9" y="76"/>
                    </a:lnTo>
                    <a:lnTo>
                      <a:pt x="2" y="64"/>
                    </a:lnTo>
                    <a:lnTo>
                      <a:pt x="0" y="50"/>
                    </a:lnTo>
                    <a:lnTo>
                      <a:pt x="2" y="37"/>
                    </a:lnTo>
                    <a:lnTo>
                      <a:pt x="9" y="25"/>
                    </a:lnTo>
                    <a:lnTo>
                      <a:pt x="21" y="14"/>
                    </a:lnTo>
                    <a:lnTo>
                      <a:pt x="36" y="7"/>
                    </a:lnTo>
                    <a:lnTo>
                      <a:pt x="54" y="1"/>
                    </a:lnTo>
                    <a:lnTo>
                      <a:pt x="7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79405" tIns="39702" rIns="79405" bIns="39702" numCol="1" anchor="t" anchorCtr="0" compatLnSpc="1"/>
              <a:lstStyle/>
              <a:p>
                <a:pPr>
                  <a:lnSpc>
                    <a:spcPct val="120000"/>
                  </a:lnSpc>
                </a:pPr>
                <a:endPara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84" name="Rectangle 141"/>
              <p:cNvSpPr>
                <a:spLocks noChangeArrowheads="1"/>
              </p:cNvSpPr>
              <p:nvPr/>
            </p:nvSpPr>
            <p:spPr bwMode="auto">
              <a:xfrm>
                <a:off x="4156076" y="4664076"/>
                <a:ext cx="120650" cy="9525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</a:ln>
            </p:spPr>
            <p:txBody>
              <a:bodyPr vert="horz" wrap="square" lIns="79405" tIns="39702" rIns="79405" bIns="39702" numCol="1" anchor="t" anchorCtr="0" compatLnSpc="1"/>
              <a:lstStyle/>
              <a:p>
                <a:pPr>
                  <a:lnSpc>
                    <a:spcPct val="120000"/>
                  </a:lnSpc>
                </a:pPr>
                <a:endPara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85" name="Rectangle 142"/>
              <p:cNvSpPr>
                <a:spLocks noChangeArrowheads="1"/>
              </p:cNvSpPr>
              <p:nvPr/>
            </p:nvSpPr>
            <p:spPr bwMode="auto">
              <a:xfrm>
                <a:off x="4156076" y="4705351"/>
                <a:ext cx="120650" cy="9525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</a:ln>
            </p:spPr>
            <p:txBody>
              <a:bodyPr vert="horz" wrap="square" lIns="79405" tIns="39702" rIns="79405" bIns="39702" numCol="1" anchor="t" anchorCtr="0" compatLnSpc="1"/>
              <a:lstStyle/>
              <a:p>
                <a:pPr>
                  <a:lnSpc>
                    <a:spcPct val="120000"/>
                  </a:lnSpc>
                </a:pPr>
                <a:endPara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210" name="组合 209"/>
            <p:cNvGrpSpPr/>
            <p:nvPr/>
          </p:nvGrpSpPr>
          <p:grpSpPr>
            <a:xfrm>
              <a:off x="4969565" y="4232245"/>
              <a:ext cx="531267" cy="400627"/>
              <a:chOff x="5394326" y="4732338"/>
              <a:chExt cx="484188" cy="365125"/>
            </a:xfrm>
            <a:grpFill/>
          </p:grpSpPr>
          <p:sp>
            <p:nvSpPr>
              <p:cNvPr id="190" name="Freeform 143"/>
              <p:cNvSpPr/>
              <p:nvPr/>
            </p:nvSpPr>
            <p:spPr bwMode="auto">
              <a:xfrm>
                <a:off x="5394326" y="4760913"/>
                <a:ext cx="484188" cy="336550"/>
              </a:xfrm>
              <a:custGeom>
                <a:avLst/>
                <a:gdLst>
                  <a:gd name="T0" fmla="*/ 0 w 305"/>
                  <a:gd name="T1" fmla="*/ 0 h 212"/>
                  <a:gd name="T2" fmla="*/ 6 w 305"/>
                  <a:gd name="T3" fmla="*/ 0 h 212"/>
                  <a:gd name="T4" fmla="*/ 6 w 305"/>
                  <a:gd name="T5" fmla="*/ 206 h 212"/>
                  <a:gd name="T6" fmla="*/ 305 w 305"/>
                  <a:gd name="T7" fmla="*/ 206 h 212"/>
                  <a:gd name="T8" fmla="*/ 305 w 305"/>
                  <a:gd name="T9" fmla="*/ 212 h 212"/>
                  <a:gd name="T10" fmla="*/ 0 w 305"/>
                  <a:gd name="T11" fmla="*/ 212 h 212"/>
                  <a:gd name="T12" fmla="*/ 0 w 305"/>
                  <a:gd name="T13" fmla="*/ 0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5" h="212">
                    <a:moveTo>
                      <a:pt x="0" y="0"/>
                    </a:moveTo>
                    <a:lnTo>
                      <a:pt x="6" y="0"/>
                    </a:lnTo>
                    <a:lnTo>
                      <a:pt x="6" y="206"/>
                    </a:lnTo>
                    <a:lnTo>
                      <a:pt x="305" y="206"/>
                    </a:lnTo>
                    <a:lnTo>
                      <a:pt x="305" y="212"/>
                    </a:lnTo>
                    <a:lnTo>
                      <a:pt x="0" y="21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79405" tIns="39702" rIns="79405" bIns="39702" numCol="1" anchor="t" anchorCtr="0" compatLnSpc="1"/>
              <a:lstStyle/>
              <a:p>
                <a:pPr>
                  <a:lnSpc>
                    <a:spcPct val="120000"/>
                  </a:lnSpc>
                </a:pPr>
                <a:endPara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91" name="Freeform 144"/>
              <p:cNvSpPr>
                <a:spLocks noEditPoints="1"/>
              </p:cNvSpPr>
              <p:nvPr/>
            </p:nvSpPr>
            <p:spPr bwMode="auto">
              <a:xfrm>
                <a:off x="5449888" y="4946651"/>
                <a:ext cx="76200" cy="123825"/>
              </a:xfrm>
              <a:custGeom>
                <a:avLst/>
                <a:gdLst>
                  <a:gd name="T0" fmla="*/ 23 w 48"/>
                  <a:gd name="T1" fmla="*/ 7 h 78"/>
                  <a:gd name="T2" fmla="*/ 19 w 48"/>
                  <a:gd name="T3" fmla="*/ 8 h 78"/>
                  <a:gd name="T4" fmla="*/ 15 w 48"/>
                  <a:gd name="T5" fmla="*/ 9 h 78"/>
                  <a:gd name="T6" fmla="*/ 11 w 48"/>
                  <a:gd name="T7" fmla="*/ 11 h 78"/>
                  <a:gd name="T8" fmla="*/ 8 w 48"/>
                  <a:gd name="T9" fmla="*/ 15 h 78"/>
                  <a:gd name="T10" fmla="*/ 7 w 48"/>
                  <a:gd name="T11" fmla="*/ 19 h 78"/>
                  <a:gd name="T12" fmla="*/ 6 w 48"/>
                  <a:gd name="T13" fmla="*/ 23 h 78"/>
                  <a:gd name="T14" fmla="*/ 6 w 48"/>
                  <a:gd name="T15" fmla="*/ 73 h 78"/>
                  <a:gd name="T16" fmla="*/ 42 w 48"/>
                  <a:gd name="T17" fmla="*/ 73 h 78"/>
                  <a:gd name="T18" fmla="*/ 42 w 48"/>
                  <a:gd name="T19" fmla="*/ 23 h 78"/>
                  <a:gd name="T20" fmla="*/ 42 w 48"/>
                  <a:gd name="T21" fmla="*/ 19 h 78"/>
                  <a:gd name="T22" fmla="*/ 40 w 48"/>
                  <a:gd name="T23" fmla="*/ 15 h 78"/>
                  <a:gd name="T24" fmla="*/ 37 w 48"/>
                  <a:gd name="T25" fmla="*/ 11 h 78"/>
                  <a:gd name="T26" fmla="*/ 34 w 48"/>
                  <a:gd name="T27" fmla="*/ 9 h 78"/>
                  <a:gd name="T28" fmla="*/ 30 w 48"/>
                  <a:gd name="T29" fmla="*/ 8 h 78"/>
                  <a:gd name="T30" fmla="*/ 25 w 48"/>
                  <a:gd name="T31" fmla="*/ 7 h 78"/>
                  <a:gd name="T32" fmla="*/ 23 w 48"/>
                  <a:gd name="T33" fmla="*/ 7 h 78"/>
                  <a:gd name="T34" fmla="*/ 23 w 48"/>
                  <a:gd name="T35" fmla="*/ 0 h 78"/>
                  <a:gd name="T36" fmla="*/ 25 w 48"/>
                  <a:gd name="T37" fmla="*/ 0 h 78"/>
                  <a:gd name="T38" fmla="*/ 37 w 48"/>
                  <a:gd name="T39" fmla="*/ 3 h 78"/>
                  <a:gd name="T40" fmla="*/ 45 w 48"/>
                  <a:gd name="T41" fmla="*/ 12 h 78"/>
                  <a:gd name="T42" fmla="*/ 48 w 48"/>
                  <a:gd name="T43" fmla="*/ 23 h 78"/>
                  <a:gd name="T44" fmla="*/ 48 w 48"/>
                  <a:gd name="T45" fmla="*/ 78 h 78"/>
                  <a:gd name="T46" fmla="*/ 0 w 48"/>
                  <a:gd name="T47" fmla="*/ 78 h 78"/>
                  <a:gd name="T48" fmla="*/ 0 w 48"/>
                  <a:gd name="T49" fmla="*/ 23 h 78"/>
                  <a:gd name="T50" fmla="*/ 4 w 48"/>
                  <a:gd name="T51" fmla="*/ 12 h 78"/>
                  <a:gd name="T52" fmla="*/ 11 w 48"/>
                  <a:gd name="T53" fmla="*/ 3 h 78"/>
                  <a:gd name="T54" fmla="*/ 23 w 48"/>
                  <a:gd name="T55" fmla="*/ 0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48" h="78">
                    <a:moveTo>
                      <a:pt x="23" y="7"/>
                    </a:moveTo>
                    <a:lnTo>
                      <a:pt x="19" y="8"/>
                    </a:lnTo>
                    <a:lnTo>
                      <a:pt x="15" y="9"/>
                    </a:lnTo>
                    <a:lnTo>
                      <a:pt x="11" y="11"/>
                    </a:lnTo>
                    <a:lnTo>
                      <a:pt x="8" y="15"/>
                    </a:lnTo>
                    <a:lnTo>
                      <a:pt x="7" y="19"/>
                    </a:lnTo>
                    <a:lnTo>
                      <a:pt x="6" y="23"/>
                    </a:lnTo>
                    <a:lnTo>
                      <a:pt x="6" y="73"/>
                    </a:lnTo>
                    <a:lnTo>
                      <a:pt x="42" y="73"/>
                    </a:lnTo>
                    <a:lnTo>
                      <a:pt x="42" y="23"/>
                    </a:lnTo>
                    <a:lnTo>
                      <a:pt x="42" y="19"/>
                    </a:lnTo>
                    <a:lnTo>
                      <a:pt x="40" y="15"/>
                    </a:lnTo>
                    <a:lnTo>
                      <a:pt x="37" y="11"/>
                    </a:lnTo>
                    <a:lnTo>
                      <a:pt x="34" y="9"/>
                    </a:lnTo>
                    <a:lnTo>
                      <a:pt x="30" y="8"/>
                    </a:lnTo>
                    <a:lnTo>
                      <a:pt x="25" y="7"/>
                    </a:lnTo>
                    <a:lnTo>
                      <a:pt x="23" y="7"/>
                    </a:lnTo>
                    <a:close/>
                    <a:moveTo>
                      <a:pt x="23" y="0"/>
                    </a:moveTo>
                    <a:lnTo>
                      <a:pt x="25" y="0"/>
                    </a:lnTo>
                    <a:lnTo>
                      <a:pt x="37" y="3"/>
                    </a:lnTo>
                    <a:lnTo>
                      <a:pt x="45" y="12"/>
                    </a:lnTo>
                    <a:lnTo>
                      <a:pt x="48" y="23"/>
                    </a:lnTo>
                    <a:lnTo>
                      <a:pt x="48" y="78"/>
                    </a:lnTo>
                    <a:lnTo>
                      <a:pt x="0" y="78"/>
                    </a:lnTo>
                    <a:lnTo>
                      <a:pt x="0" y="23"/>
                    </a:lnTo>
                    <a:lnTo>
                      <a:pt x="4" y="12"/>
                    </a:lnTo>
                    <a:lnTo>
                      <a:pt x="11" y="3"/>
                    </a:lnTo>
                    <a:lnTo>
                      <a:pt x="2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79405" tIns="39702" rIns="79405" bIns="39702" numCol="1" anchor="t" anchorCtr="0" compatLnSpc="1"/>
              <a:lstStyle/>
              <a:p>
                <a:pPr>
                  <a:lnSpc>
                    <a:spcPct val="120000"/>
                  </a:lnSpc>
                </a:pPr>
                <a:endPara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92" name="Freeform 145"/>
              <p:cNvSpPr>
                <a:spLocks noEditPoints="1"/>
              </p:cNvSpPr>
              <p:nvPr/>
            </p:nvSpPr>
            <p:spPr bwMode="auto">
              <a:xfrm>
                <a:off x="5556251" y="4892676"/>
                <a:ext cx="74613" cy="177800"/>
              </a:xfrm>
              <a:custGeom>
                <a:avLst/>
                <a:gdLst>
                  <a:gd name="T0" fmla="*/ 22 w 47"/>
                  <a:gd name="T1" fmla="*/ 7 h 112"/>
                  <a:gd name="T2" fmla="*/ 18 w 47"/>
                  <a:gd name="T3" fmla="*/ 7 h 112"/>
                  <a:gd name="T4" fmla="*/ 14 w 47"/>
                  <a:gd name="T5" fmla="*/ 9 h 112"/>
                  <a:gd name="T6" fmla="*/ 11 w 47"/>
                  <a:gd name="T7" fmla="*/ 11 h 112"/>
                  <a:gd name="T8" fmla="*/ 8 w 47"/>
                  <a:gd name="T9" fmla="*/ 15 h 112"/>
                  <a:gd name="T10" fmla="*/ 6 w 47"/>
                  <a:gd name="T11" fmla="*/ 19 h 112"/>
                  <a:gd name="T12" fmla="*/ 6 w 47"/>
                  <a:gd name="T13" fmla="*/ 23 h 112"/>
                  <a:gd name="T14" fmla="*/ 6 w 47"/>
                  <a:gd name="T15" fmla="*/ 107 h 112"/>
                  <a:gd name="T16" fmla="*/ 42 w 47"/>
                  <a:gd name="T17" fmla="*/ 107 h 112"/>
                  <a:gd name="T18" fmla="*/ 42 w 47"/>
                  <a:gd name="T19" fmla="*/ 23 h 112"/>
                  <a:gd name="T20" fmla="*/ 41 w 47"/>
                  <a:gd name="T21" fmla="*/ 19 h 112"/>
                  <a:gd name="T22" fmla="*/ 40 w 47"/>
                  <a:gd name="T23" fmla="*/ 15 h 112"/>
                  <a:gd name="T24" fmla="*/ 37 w 47"/>
                  <a:gd name="T25" fmla="*/ 11 h 112"/>
                  <a:gd name="T26" fmla="*/ 33 w 47"/>
                  <a:gd name="T27" fmla="*/ 9 h 112"/>
                  <a:gd name="T28" fmla="*/ 29 w 47"/>
                  <a:gd name="T29" fmla="*/ 7 h 112"/>
                  <a:gd name="T30" fmla="*/ 25 w 47"/>
                  <a:gd name="T31" fmla="*/ 7 h 112"/>
                  <a:gd name="T32" fmla="*/ 22 w 47"/>
                  <a:gd name="T33" fmla="*/ 7 h 112"/>
                  <a:gd name="T34" fmla="*/ 22 w 47"/>
                  <a:gd name="T35" fmla="*/ 0 h 112"/>
                  <a:gd name="T36" fmla="*/ 25 w 47"/>
                  <a:gd name="T37" fmla="*/ 0 h 112"/>
                  <a:gd name="T38" fmla="*/ 37 w 47"/>
                  <a:gd name="T39" fmla="*/ 4 h 112"/>
                  <a:gd name="T40" fmla="*/ 44 w 47"/>
                  <a:gd name="T41" fmla="*/ 12 h 112"/>
                  <a:gd name="T42" fmla="*/ 47 w 47"/>
                  <a:gd name="T43" fmla="*/ 23 h 112"/>
                  <a:gd name="T44" fmla="*/ 47 w 47"/>
                  <a:gd name="T45" fmla="*/ 112 h 112"/>
                  <a:gd name="T46" fmla="*/ 0 w 47"/>
                  <a:gd name="T47" fmla="*/ 112 h 112"/>
                  <a:gd name="T48" fmla="*/ 0 w 47"/>
                  <a:gd name="T49" fmla="*/ 23 h 112"/>
                  <a:gd name="T50" fmla="*/ 3 w 47"/>
                  <a:gd name="T51" fmla="*/ 12 h 112"/>
                  <a:gd name="T52" fmla="*/ 11 w 47"/>
                  <a:gd name="T53" fmla="*/ 4 h 112"/>
                  <a:gd name="T54" fmla="*/ 22 w 47"/>
                  <a:gd name="T55" fmla="*/ 0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47" h="112">
                    <a:moveTo>
                      <a:pt x="22" y="7"/>
                    </a:moveTo>
                    <a:lnTo>
                      <a:pt x="18" y="7"/>
                    </a:lnTo>
                    <a:lnTo>
                      <a:pt x="14" y="9"/>
                    </a:lnTo>
                    <a:lnTo>
                      <a:pt x="11" y="11"/>
                    </a:lnTo>
                    <a:lnTo>
                      <a:pt x="8" y="15"/>
                    </a:lnTo>
                    <a:lnTo>
                      <a:pt x="6" y="19"/>
                    </a:lnTo>
                    <a:lnTo>
                      <a:pt x="6" y="23"/>
                    </a:lnTo>
                    <a:lnTo>
                      <a:pt x="6" y="107"/>
                    </a:lnTo>
                    <a:lnTo>
                      <a:pt x="42" y="107"/>
                    </a:lnTo>
                    <a:lnTo>
                      <a:pt x="42" y="23"/>
                    </a:lnTo>
                    <a:lnTo>
                      <a:pt x="41" y="19"/>
                    </a:lnTo>
                    <a:lnTo>
                      <a:pt x="40" y="15"/>
                    </a:lnTo>
                    <a:lnTo>
                      <a:pt x="37" y="11"/>
                    </a:lnTo>
                    <a:lnTo>
                      <a:pt x="33" y="9"/>
                    </a:lnTo>
                    <a:lnTo>
                      <a:pt x="29" y="7"/>
                    </a:lnTo>
                    <a:lnTo>
                      <a:pt x="25" y="7"/>
                    </a:lnTo>
                    <a:lnTo>
                      <a:pt x="22" y="7"/>
                    </a:lnTo>
                    <a:close/>
                    <a:moveTo>
                      <a:pt x="22" y="0"/>
                    </a:moveTo>
                    <a:lnTo>
                      <a:pt x="25" y="0"/>
                    </a:lnTo>
                    <a:lnTo>
                      <a:pt x="37" y="4"/>
                    </a:lnTo>
                    <a:lnTo>
                      <a:pt x="44" y="12"/>
                    </a:lnTo>
                    <a:lnTo>
                      <a:pt x="47" y="23"/>
                    </a:lnTo>
                    <a:lnTo>
                      <a:pt x="47" y="112"/>
                    </a:lnTo>
                    <a:lnTo>
                      <a:pt x="0" y="112"/>
                    </a:lnTo>
                    <a:lnTo>
                      <a:pt x="0" y="23"/>
                    </a:lnTo>
                    <a:lnTo>
                      <a:pt x="3" y="12"/>
                    </a:lnTo>
                    <a:lnTo>
                      <a:pt x="11" y="4"/>
                    </a:lnTo>
                    <a:lnTo>
                      <a:pt x="2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79405" tIns="39702" rIns="79405" bIns="39702" numCol="1" anchor="t" anchorCtr="0" compatLnSpc="1"/>
              <a:lstStyle/>
              <a:p>
                <a:pPr>
                  <a:lnSpc>
                    <a:spcPct val="120000"/>
                  </a:lnSpc>
                </a:pPr>
                <a:endPara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93" name="Freeform 146"/>
              <p:cNvSpPr>
                <a:spLocks noEditPoints="1"/>
              </p:cNvSpPr>
              <p:nvPr/>
            </p:nvSpPr>
            <p:spPr bwMode="auto">
              <a:xfrm>
                <a:off x="5662613" y="4840288"/>
                <a:ext cx="76200" cy="230188"/>
              </a:xfrm>
              <a:custGeom>
                <a:avLst/>
                <a:gdLst>
                  <a:gd name="T0" fmla="*/ 22 w 48"/>
                  <a:gd name="T1" fmla="*/ 6 h 145"/>
                  <a:gd name="T2" fmla="*/ 17 w 48"/>
                  <a:gd name="T3" fmla="*/ 6 h 145"/>
                  <a:gd name="T4" fmla="*/ 14 w 48"/>
                  <a:gd name="T5" fmla="*/ 8 h 145"/>
                  <a:gd name="T6" fmla="*/ 11 w 48"/>
                  <a:gd name="T7" fmla="*/ 11 h 145"/>
                  <a:gd name="T8" fmla="*/ 8 w 48"/>
                  <a:gd name="T9" fmla="*/ 14 h 145"/>
                  <a:gd name="T10" fmla="*/ 6 w 48"/>
                  <a:gd name="T11" fmla="*/ 18 h 145"/>
                  <a:gd name="T12" fmla="*/ 5 w 48"/>
                  <a:gd name="T13" fmla="*/ 23 h 145"/>
                  <a:gd name="T14" fmla="*/ 5 w 48"/>
                  <a:gd name="T15" fmla="*/ 140 h 145"/>
                  <a:gd name="T16" fmla="*/ 41 w 48"/>
                  <a:gd name="T17" fmla="*/ 140 h 145"/>
                  <a:gd name="T18" fmla="*/ 41 w 48"/>
                  <a:gd name="T19" fmla="*/ 23 h 145"/>
                  <a:gd name="T20" fmla="*/ 40 w 48"/>
                  <a:gd name="T21" fmla="*/ 18 h 145"/>
                  <a:gd name="T22" fmla="*/ 39 w 48"/>
                  <a:gd name="T23" fmla="*/ 14 h 145"/>
                  <a:gd name="T24" fmla="*/ 36 w 48"/>
                  <a:gd name="T25" fmla="*/ 11 h 145"/>
                  <a:gd name="T26" fmla="*/ 33 w 48"/>
                  <a:gd name="T27" fmla="*/ 8 h 145"/>
                  <a:gd name="T28" fmla="*/ 29 w 48"/>
                  <a:gd name="T29" fmla="*/ 6 h 145"/>
                  <a:gd name="T30" fmla="*/ 25 w 48"/>
                  <a:gd name="T31" fmla="*/ 6 h 145"/>
                  <a:gd name="T32" fmla="*/ 22 w 48"/>
                  <a:gd name="T33" fmla="*/ 6 h 145"/>
                  <a:gd name="T34" fmla="*/ 22 w 48"/>
                  <a:gd name="T35" fmla="*/ 0 h 145"/>
                  <a:gd name="T36" fmla="*/ 25 w 48"/>
                  <a:gd name="T37" fmla="*/ 0 h 145"/>
                  <a:gd name="T38" fmla="*/ 36 w 48"/>
                  <a:gd name="T39" fmla="*/ 3 h 145"/>
                  <a:gd name="T40" fmla="*/ 44 w 48"/>
                  <a:gd name="T41" fmla="*/ 12 h 145"/>
                  <a:gd name="T42" fmla="*/ 48 w 48"/>
                  <a:gd name="T43" fmla="*/ 23 h 145"/>
                  <a:gd name="T44" fmla="*/ 48 w 48"/>
                  <a:gd name="T45" fmla="*/ 145 h 145"/>
                  <a:gd name="T46" fmla="*/ 0 w 48"/>
                  <a:gd name="T47" fmla="*/ 145 h 145"/>
                  <a:gd name="T48" fmla="*/ 0 w 48"/>
                  <a:gd name="T49" fmla="*/ 23 h 145"/>
                  <a:gd name="T50" fmla="*/ 2 w 48"/>
                  <a:gd name="T51" fmla="*/ 12 h 145"/>
                  <a:gd name="T52" fmla="*/ 11 w 48"/>
                  <a:gd name="T53" fmla="*/ 3 h 145"/>
                  <a:gd name="T54" fmla="*/ 22 w 48"/>
                  <a:gd name="T55" fmla="*/ 0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48" h="145">
                    <a:moveTo>
                      <a:pt x="22" y="6"/>
                    </a:moveTo>
                    <a:lnTo>
                      <a:pt x="17" y="6"/>
                    </a:lnTo>
                    <a:lnTo>
                      <a:pt x="14" y="8"/>
                    </a:lnTo>
                    <a:lnTo>
                      <a:pt x="11" y="11"/>
                    </a:lnTo>
                    <a:lnTo>
                      <a:pt x="8" y="14"/>
                    </a:lnTo>
                    <a:lnTo>
                      <a:pt x="6" y="18"/>
                    </a:lnTo>
                    <a:lnTo>
                      <a:pt x="5" y="23"/>
                    </a:lnTo>
                    <a:lnTo>
                      <a:pt x="5" y="140"/>
                    </a:lnTo>
                    <a:lnTo>
                      <a:pt x="41" y="140"/>
                    </a:lnTo>
                    <a:lnTo>
                      <a:pt x="41" y="23"/>
                    </a:lnTo>
                    <a:lnTo>
                      <a:pt x="40" y="18"/>
                    </a:lnTo>
                    <a:lnTo>
                      <a:pt x="39" y="14"/>
                    </a:lnTo>
                    <a:lnTo>
                      <a:pt x="36" y="11"/>
                    </a:lnTo>
                    <a:lnTo>
                      <a:pt x="33" y="8"/>
                    </a:lnTo>
                    <a:lnTo>
                      <a:pt x="29" y="6"/>
                    </a:lnTo>
                    <a:lnTo>
                      <a:pt x="25" y="6"/>
                    </a:lnTo>
                    <a:lnTo>
                      <a:pt x="22" y="6"/>
                    </a:lnTo>
                    <a:close/>
                    <a:moveTo>
                      <a:pt x="22" y="0"/>
                    </a:moveTo>
                    <a:lnTo>
                      <a:pt x="25" y="0"/>
                    </a:lnTo>
                    <a:lnTo>
                      <a:pt x="36" y="3"/>
                    </a:lnTo>
                    <a:lnTo>
                      <a:pt x="44" y="12"/>
                    </a:lnTo>
                    <a:lnTo>
                      <a:pt x="48" y="23"/>
                    </a:lnTo>
                    <a:lnTo>
                      <a:pt x="48" y="145"/>
                    </a:lnTo>
                    <a:lnTo>
                      <a:pt x="0" y="145"/>
                    </a:lnTo>
                    <a:lnTo>
                      <a:pt x="0" y="23"/>
                    </a:lnTo>
                    <a:lnTo>
                      <a:pt x="2" y="12"/>
                    </a:lnTo>
                    <a:lnTo>
                      <a:pt x="11" y="3"/>
                    </a:lnTo>
                    <a:lnTo>
                      <a:pt x="2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79405" tIns="39702" rIns="79405" bIns="39702" numCol="1" anchor="t" anchorCtr="0" compatLnSpc="1"/>
              <a:lstStyle/>
              <a:p>
                <a:pPr>
                  <a:lnSpc>
                    <a:spcPct val="120000"/>
                  </a:lnSpc>
                </a:pPr>
                <a:endPara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94" name="Freeform 147"/>
              <p:cNvSpPr>
                <a:spLocks noEditPoints="1"/>
              </p:cNvSpPr>
              <p:nvPr/>
            </p:nvSpPr>
            <p:spPr bwMode="auto">
              <a:xfrm>
                <a:off x="5767388" y="4784726"/>
                <a:ext cx="76200" cy="285750"/>
              </a:xfrm>
              <a:custGeom>
                <a:avLst/>
                <a:gdLst>
                  <a:gd name="T0" fmla="*/ 23 w 48"/>
                  <a:gd name="T1" fmla="*/ 5 h 180"/>
                  <a:gd name="T2" fmla="*/ 19 w 48"/>
                  <a:gd name="T3" fmla="*/ 6 h 180"/>
                  <a:gd name="T4" fmla="*/ 14 w 48"/>
                  <a:gd name="T5" fmla="*/ 9 h 180"/>
                  <a:gd name="T6" fmla="*/ 11 w 48"/>
                  <a:gd name="T7" fmla="*/ 11 h 180"/>
                  <a:gd name="T8" fmla="*/ 8 w 48"/>
                  <a:gd name="T9" fmla="*/ 14 h 180"/>
                  <a:gd name="T10" fmla="*/ 7 w 48"/>
                  <a:gd name="T11" fmla="*/ 18 h 180"/>
                  <a:gd name="T12" fmla="*/ 6 w 48"/>
                  <a:gd name="T13" fmla="*/ 23 h 180"/>
                  <a:gd name="T14" fmla="*/ 6 w 48"/>
                  <a:gd name="T15" fmla="*/ 175 h 180"/>
                  <a:gd name="T16" fmla="*/ 41 w 48"/>
                  <a:gd name="T17" fmla="*/ 175 h 180"/>
                  <a:gd name="T18" fmla="*/ 41 w 48"/>
                  <a:gd name="T19" fmla="*/ 23 h 180"/>
                  <a:gd name="T20" fmla="*/ 41 w 48"/>
                  <a:gd name="T21" fmla="*/ 18 h 180"/>
                  <a:gd name="T22" fmla="*/ 39 w 48"/>
                  <a:gd name="T23" fmla="*/ 14 h 180"/>
                  <a:gd name="T24" fmla="*/ 37 w 48"/>
                  <a:gd name="T25" fmla="*/ 11 h 180"/>
                  <a:gd name="T26" fmla="*/ 34 w 48"/>
                  <a:gd name="T27" fmla="*/ 9 h 180"/>
                  <a:gd name="T28" fmla="*/ 29 w 48"/>
                  <a:gd name="T29" fmla="*/ 6 h 180"/>
                  <a:gd name="T30" fmla="*/ 25 w 48"/>
                  <a:gd name="T31" fmla="*/ 5 h 180"/>
                  <a:gd name="T32" fmla="*/ 23 w 48"/>
                  <a:gd name="T33" fmla="*/ 5 h 180"/>
                  <a:gd name="T34" fmla="*/ 23 w 48"/>
                  <a:gd name="T35" fmla="*/ 0 h 180"/>
                  <a:gd name="T36" fmla="*/ 25 w 48"/>
                  <a:gd name="T37" fmla="*/ 0 h 180"/>
                  <a:gd name="T38" fmla="*/ 37 w 48"/>
                  <a:gd name="T39" fmla="*/ 3 h 180"/>
                  <a:gd name="T40" fmla="*/ 45 w 48"/>
                  <a:gd name="T41" fmla="*/ 11 h 180"/>
                  <a:gd name="T42" fmla="*/ 48 w 48"/>
                  <a:gd name="T43" fmla="*/ 23 h 180"/>
                  <a:gd name="T44" fmla="*/ 48 w 48"/>
                  <a:gd name="T45" fmla="*/ 180 h 180"/>
                  <a:gd name="T46" fmla="*/ 0 w 48"/>
                  <a:gd name="T47" fmla="*/ 180 h 180"/>
                  <a:gd name="T48" fmla="*/ 0 w 48"/>
                  <a:gd name="T49" fmla="*/ 23 h 180"/>
                  <a:gd name="T50" fmla="*/ 3 w 48"/>
                  <a:gd name="T51" fmla="*/ 11 h 180"/>
                  <a:gd name="T52" fmla="*/ 11 w 48"/>
                  <a:gd name="T53" fmla="*/ 3 h 180"/>
                  <a:gd name="T54" fmla="*/ 23 w 48"/>
                  <a:gd name="T55" fmla="*/ 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48" h="180">
                    <a:moveTo>
                      <a:pt x="23" y="5"/>
                    </a:moveTo>
                    <a:lnTo>
                      <a:pt x="19" y="6"/>
                    </a:lnTo>
                    <a:lnTo>
                      <a:pt x="14" y="9"/>
                    </a:lnTo>
                    <a:lnTo>
                      <a:pt x="11" y="11"/>
                    </a:lnTo>
                    <a:lnTo>
                      <a:pt x="8" y="14"/>
                    </a:lnTo>
                    <a:lnTo>
                      <a:pt x="7" y="18"/>
                    </a:lnTo>
                    <a:lnTo>
                      <a:pt x="6" y="23"/>
                    </a:lnTo>
                    <a:lnTo>
                      <a:pt x="6" y="175"/>
                    </a:lnTo>
                    <a:lnTo>
                      <a:pt x="41" y="175"/>
                    </a:lnTo>
                    <a:lnTo>
                      <a:pt x="41" y="23"/>
                    </a:lnTo>
                    <a:lnTo>
                      <a:pt x="41" y="18"/>
                    </a:lnTo>
                    <a:lnTo>
                      <a:pt x="39" y="14"/>
                    </a:lnTo>
                    <a:lnTo>
                      <a:pt x="37" y="11"/>
                    </a:lnTo>
                    <a:lnTo>
                      <a:pt x="34" y="9"/>
                    </a:lnTo>
                    <a:lnTo>
                      <a:pt x="29" y="6"/>
                    </a:lnTo>
                    <a:lnTo>
                      <a:pt x="25" y="5"/>
                    </a:lnTo>
                    <a:lnTo>
                      <a:pt x="23" y="5"/>
                    </a:lnTo>
                    <a:close/>
                    <a:moveTo>
                      <a:pt x="23" y="0"/>
                    </a:moveTo>
                    <a:lnTo>
                      <a:pt x="25" y="0"/>
                    </a:lnTo>
                    <a:lnTo>
                      <a:pt x="37" y="3"/>
                    </a:lnTo>
                    <a:lnTo>
                      <a:pt x="45" y="11"/>
                    </a:lnTo>
                    <a:lnTo>
                      <a:pt x="48" y="23"/>
                    </a:lnTo>
                    <a:lnTo>
                      <a:pt x="48" y="180"/>
                    </a:lnTo>
                    <a:lnTo>
                      <a:pt x="0" y="180"/>
                    </a:lnTo>
                    <a:lnTo>
                      <a:pt x="0" y="23"/>
                    </a:lnTo>
                    <a:lnTo>
                      <a:pt x="3" y="11"/>
                    </a:lnTo>
                    <a:lnTo>
                      <a:pt x="11" y="3"/>
                    </a:lnTo>
                    <a:lnTo>
                      <a:pt x="2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79405" tIns="39702" rIns="79405" bIns="39702" numCol="1" anchor="t" anchorCtr="0" compatLnSpc="1"/>
              <a:lstStyle/>
              <a:p>
                <a:pPr>
                  <a:lnSpc>
                    <a:spcPct val="120000"/>
                  </a:lnSpc>
                </a:pPr>
                <a:endPara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95" name="Freeform 148"/>
              <p:cNvSpPr/>
              <p:nvPr/>
            </p:nvSpPr>
            <p:spPr bwMode="auto">
              <a:xfrm>
                <a:off x="5453063" y="4732338"/>
                <a:ext cx="293688" cy="153988"/>
              </a:xfrm>
              <a:custGeom>
                <a:avLst/>
                <a:gdLst>
                  <a:gd name="T0" fmla="*/ 134 w 185"/>
                  <a:gd name="T1" fmla="*/ 0 h 97"/>
                  <a:gd name="T2" fmla="*/ 185 w 185"/>
                  <a:gd name="T3" fmla="*/ 13 h 97"/>
                  <a:gd name="T4" fmla="*/ 160 w 185"/>
                  <a:gd name="T5" fmla="*/ 59 h 97"/>
                  <a:gd name="T6" fmla="*/ 155 w 185"/>
                  <a:gd name="T7" fmla="*/ 57 h 97"/>
                  <a:gd name="T8" fmla="*/ 173 w 185"/>
                  <a:gd name="T9" fmla="*/ 21 h 97"/>
                  <a:gd name="T10" fmla="*/ 2 w 185"/>
                  <a:gd name="T11" fmla="*/ 97 h 97"/>
                  <a:gd name="T12" fmla="*/ 0 w 185"/>
                  <a:gd name="T13" fmla="*/ 92 h 97"/>
                  <a:gd name="T14" fmla="*/ 171 w 185"/>
                  <a:gd name="T15" fmla="*/ 16 h 97"/>
                  <a:gd name="T16" fmla="*/ 133 w 185"/>
                  <a:gd name="T17" fmla="*/ 6 h 97"/>
                  <a:gd name="T18" fmla="*/ 134 w 185"/>
                  <a:gd name="T19" fmla="*/ 0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5" h="97">
                    <a:moveTo>
                      <a:pt x="134" y="0"/>
                    </a:moveTo>
                    <a:lnTo>
                      <a:pt x="185" y="13"/>
                    </a:lnTo>
                    <a:lnTo>
                      <a:pt x="160" y="59"/>
                    </a:lnTo>
                    <a:lnTo>
                      <a:pt x="155" y="57"/>
                    </a:lnTo>
                    <a:lnTo>
                      <a:pt x="173" y="21"/>
                    </a:lnTo>
                    <a:lnTo>
                      <a:pt x="2" y="97"/>
                    </a:lnTo>
                    <a:lnTo>
                      <a:pt x="0" y="92"/>
                    </a:lnTo>
                    <a:lnTo>
                      <a:pt x="171" y="16"/>
                    </a:lnTo>
                    <a:lnTo>
                      <a:pt x="133" y="6"/>
                    </a:lnTo>
                    <a:lnTo>
                      <a:pt x="13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79405" tIns="39702" rIns="79405" bIns="39702" numCol="1" anchor="t" anchorCtr="0" compatLnSpc="1"/>
              <a:lstStyle/>
              <a:p>
                <a:pPr>
                  <a:lnSpc>
                    <a:spcPct val="120000"/>
                  </a:lnSpc>
                </a:pPr>
                <a:endPara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208" name="组合 207"/>
            <p:cNvGrpSpPr/>
            <p:nvPr/>
          </p:nvGrpSpPr>
          <p:grpSpPr>
            <a:xfrm>
              <a:off x="7326383" y="4173021"/>
              <a:ext cx="607909" cy="538235"/>
              <a:chOff x="6907213" y="4678363"/>
              <a:chExt cx="554038" cy="490538"/>
            </a:xfrm>
            <a:grpFill/>
          </p:grpSpPr>
          <p:sp>
            <p:nvSpPr>
              <p:cNvPr id="201" name="Freeform 149"/>
              <p:cNvSpPr>
                <a:spLocks noEditPoints="1"/>
              </p:cNvSpPr>
              <p:nvPr/>
            </p:nvSpPr>
            <p:spPr bwMode="auto">
              <a:xfrm>
                <a:off x="6907213" y="4678363"/>
                <a:ext cx="554038" cy="490538"/>
              </a:xfrm>
              <a:custGeom>
                <a:avLst/>
                <a:gdLst>
                  <a:gd name="T0" fmla="*/ 13 w 349"/>
                  <a:gd name="T1" fmla="*/ 182 h 309"/>
                  <a:gd name="T2" fmla="*/ 193 w 349"/>
                  <a:gd name="T3" fmla="*/ 154 h 309"/>
                  <a:gd name="T4" fmla="*/ 292 w 349"/>
                  <a:gd name="T5" fmla="*/ 118 h 309"/>
                  <a:gd name="T6" fmla="*/ 338 w 349"/>
                  <a:gd name="T7" fmla="*/ 166 h 309"/>
                  <a:gd name="T8" fmla="*/ 198 w 349"/>
                  <a:gd name="T9" fmla="*/ 114 h 309"/>
                  <a:gd name="T10" fmla="*/ 343 w 349"/>
                  <a:gd name="T11" fmla="*/ 303 h 309"/>
                  <a:gd name="T12" fmla="*/ 286 w 349"/>
                  <a:gd name="T13" fmla="*/ 171 h 309"/>
                  <a:gd name="T14" fmla="*/ 198 w 349"/>
                  <a:gd name="T15" fmla="*/ 114 h 309"/>
                  <a:gd name="T16" fmla="*/ 57 w 349"/>
                  <a:gd name="T17" fmla="*/ 120 h 309"/>
                  <a:gd name="T18" fmla="*/ 193 w 349"/>
                  <a:gd name="T19" fmla="*/ 108 h 309"/>
                  <a:gd name="T20" fmla="*/ 207 w 349"/>
                  <a:gd name="T21" fmla="*/ 21 h 309"/>
                  <a:gd name="T22" fmla="*/ 54 w 349"/>
                  <a:gd name="T23" fmla="*/ 5 h 309"/>
                  <a:gd name="T24" fmla="*/ 46 w 349"/>
                  <a:gd name="T25" fmla="*/ 7 h 309"/>
                  <a:gd name="T26" fmla="*/ 42 w 349"/>
                  <a:gd name="T27" fmla="*/ 14 h 309"/>
                  <a:gd name="T28" fmla="*/ 41 w 349"/>
                  <a:gd name="T29" fmla="*/ 123 h 309"/>
                  <a:gd name="T30" fmla="*/ 44 w 349"/>
                  <a:gd name="T31" fmla="*/ 131 h 309"/>
                  <a:gd name="T32" fmla="*/ 50 w 349"/>
                  <a:gd name="T33" fmla="*/ 135 h 309"/>
                  <a:gd name="T34" fmla="*/ 193 w 349"/>
                  <a:gd name="T35" fmla="*/ 136 h 309"/>
                  <a:gd name="T36" fmla="*/ 51 w 349"/>
                  <a:gd name="T37" fmla="*/ 127 h 309"/>
                  <a:gd name="T38" fmla="*/ 212 w 349"/>
                  <a:gd name="T39" fmla="*/ 15 h 309"/>
                  <a:gd name="T40" fmla="*/ 222 w 349"/>
                  <a:gd name="T41" fmla="*/ 108 h 309"/>
                  <a:gd name="T42" fmla="*/ 222 w 349"/>
                  <a:gd name="T43" fmla="*/ 14 h 309"/>
                  <a:gd name="T44" fmla="*/ 218 w 349"/>
                  <a:gd name="T45" fmla="*/ 7 h 309"/>
                  <a:gd name="T46" fmla="*/ 210 w 349"/>
                  <a:gd name="T47" fmla="*/ 5 h 309"/>
                  <a:gd name="T48" fmla="*/ 54 w 349"/>
                  <a:gd name="T49" fmla="*/ 0 h 309"/>
                  <a:gd name="T50" fmla="*/ 219 w 349"/>
                  <a:gd name="T51" fmla="*/ 2 h 309"/>
                  <a:gd name="T52" fmla="*/ 229 w 349"/>
                  <a:gd name="T53" fmla="*/ 18 h 309"/>
                  <a:gd name="T54" fmla="*/ 291 w 349"/>
                  <a:gd name="T55" fmla="*/ 108 h 309"/>
                  <a:gd name="T56" fmla="*/ 349 w 349"/>
                  <a:gd name="T57" fmla="*/ 309 h 309"/>
                  <a:gd name="T58" fmla="*/ 193 w 349"/>
                  <a:gd name="T59" fmla="*/ 188 h 309"/>
                  <a:gd name="T60" fmla="*/ 37 w 349"/>
                  <a:gd name="T61" fmla="*/ 148 h 309"/>
                  <a:gd name="T62" fmla="*/ 193 w 349"/>
                  <a:gd name="T63" fmla="*/ 142 h 309"/>
                  <a:gd name="T64" fmla="*/ 44 w 349"/>
                  <a:gd name="T65" fmla="*/ 140 h 309"/>
                  <a:gd name="T66" fmla="*/ 35 w 349"/>
                  <a:gd name="T67" fmla="*/ 123 h 309"/>
                  <a:gd name="T68" fmla="*/ 38 w 349"/>
                  <a:gd name="T69" fmla="*/ 8 h 309"/>
                  <a:gd name="T70" fmla="*/ 54 w 349"/>
                  <a:gd name="T71" fmla="*/ 0 h 3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349" h="309">
                    <a:moveTo>
                      <a:pt x="40" y="154"/>
                    </a:moveTo>
                    <a:lnTo>
                      <a:pt x="13" y="182"/>
                    </a:lnTo>
                    <a:lnTo>
                      <a:pt x="193" y="182"/>
                    </a:lnTo>
                    <a:lnTo>
                      <a:pt x="193" y="154"/>
                    </a:lnTo>
                    <a:lnTo>
                      <a:pt x="40" y="154"/>
                    </a:lnTo>
                    <a:close/>
                    <a:moveTo>
                      <a:pt x="292" y="118"/>
                    </a:moveTo>
                    <a:lnTo>
                      <a:pt x="292" y="166"/>
                    </a:lnTo>
                    <a:lnTo>
                      <a:pt x="338" y="166"/>
                    </a:lnTo>
                    <a:lnTo>
                      <a:pt x="292" y="118"/>
                    </a:lnTo>
                    <a:close/>
                    <a:moveTo>
                      <a:pt x="198" y="114"/>
                    </a:moveTo>
                    <a:lnTo>
                      <a:pt x="198" y="303"/>
                    </a:lnTo>
                    <a:lnTo>
                      <a:pt x="343" y="303"/>
                    </a:lnTo>
                    <a:lnTo>
                      <a:pt x="343" y="171"/>
                    </a:lnTo>
                    <a:lnTo>
                      <a:pt x="286" y="171"/>
                    </a:lnTo>
                    <a:lnTo>
                      <a:pt x="286" y="114"/>
                    </a:lnTo>
                    <a:lnTo>
                      <a:pt x="198" y="114"/>
                    </a:lnTo>
                    <a:close/>
                    <a:moveTo>
                      <a:pt x="57" y="21"/>
                    </a:moveTo>
                    <a:lnTo>
                      <a:pt x="57" y="120"/>
                    </a:lnTo>
                    <a:lnTo>
                      <a:pt x="193" y="120"/>
                    </a:lnTo>
                    <a:lnTo>
                      <a:pt x="193" y="108"/>
                    </a:lnTo>
                    <a:lnTo>
                      <a:pt x="207" y="108"/>
                    </a:lnTo>
                    <a:lnTo>
                      <a:pt x="207" y="21"/>
                    </a:lnTo>
                    <a:lnTo>
                      <a:pt x="57" y="21"/>
                    </a:lnTo>
                    <a:close/>
                    <a:moveTo>
                      <a:pt x="54" y="5"/>
                    </a:moveTo>
                    <a:lnTo>
                      <a:pt x="50" y="6"/>
                    </a:lnTo>
                    <a:lnTo>
                      <a:pt x="46" y="7"/>
                    </a:lnTo>
                    <a:lnTo>
                      <a:pt x="44" y="10"/>
                    </a:lnTo>
                    <a:lnTo>
                      <a:pt x="42" y="14"/>
                    </a:lnTo>
                    <a:lnTo>
                      <a:pt x="41" y="18"/>
                    </a:lnTo>
                    <a:lnTo>
                      <a:pt x="41" y="123"/>
                    </a:lnTo>
                    <a:lnTo>
                      <a:pt x="42" y="128"/>
                    </a:lnTo>
                    <a:lnTo>
                      <a:pt x="44" y="131"/>
                    </a:lnTo>
                    <a:lnTo>
                      <a:pt x="46" y="133"/>
                    </a:lnTo>
                    <a:lnTo>
                      <a:pt x="50" y="135"/>
                    </a:lnTo>
                    <a:lnTo>
                      <a:pt x="54" y="136"/>
                    </a:lnTo>
                    <a:lnTo>
                      <a:pt x="193" y="136"/>
                    </a:lnTo>
                    <a:lnTo>
                      <a:pt x="193" y="127"/>
                    </a:lnTo>
                    <a:lnTo>
                      <a:pt x="51" y="127"/>
                    </a:lnTo>
                    <a:lnTo>
                      <a:pt x="51" y="15"/>
                    </a:lnTo>
                    <a:lnTo>
                      <a:pt x="212" y="15"/>
                    </a:lnTo>
                    <a:lnTo>
                      <a:pt x="212" y="108"/>
                    </a:lnTo>
                    <a:lnTo>
                      <a:pt x="222" y="108"/>
                    </a:lnTo>
                    <a:lnTo>
                      <a:pt x="222" y="18"/>
                    </a:lnTo>
                    <a:lnTo>
                      <a:pt x="222" y="14"/>
                    </a:lnTo>
                    <a:lnTo>
                      <a:pt x="220" y="10"/>
                    </a:lnTo>
                    <a:lnTo>
                      <a:pt x="218" y="7"/>
                    </a:lnTo>
                    <a:lnTo>
                      <a:pt x="214" y="6"/>
                    </a:lnTo>
                    <a:lnTo>
                      <a:pt x="210" y="5"/>
                    </a:lnTo>
                    <a:lnTo>
                      <a:pt x="54" y="5"/>
                    </a:lnTo>
                    <a:close/>
                    <a:moveTo>
                      <a:pt x="54" y="0"/>
                    </a:moveTo>
                    <a:lnTo>
                      <a:pt x="210" y="0"/>
                    </a:lnTo>
                    <a:lnTo>
                      <a:pt x="219" y="2"/>
                    </a:lnTo>
                    <a:lnTo>
                      <a:pt x="227" y="8"/>
                    </a:lnTo>
                    <a:lnTo>
                      <a:pt x="229" y="18"/>
                    </a:lnTo>
                    <a:lnTo>
                      <a:pt x="229" y="108"/>
                    </a:lnTo>
                    <a:lnTo>
                      <a:pt x="291" y="108"/>
                    </a:lnTo>
                    <a:lnTo>
                      <a:pt x="349" y="167"/>
                    </a:lnTo>
                    <a:lnTo>
                      <a:pt x="349" y="309"/>
                    </a:lnTo>
                    <a:lnTo>
                      <a:pt x="193" y="309"/>
                    </a:lnTo>
                    <a:lnTo>
                      <a:pt x="193" y="188"/>
                    </a:lnTo>
                    <a:lnTo>
                      <a:pt x="0" y="188"/>
                    </a:lnTo>
                    <a:lnTo>
                      <a:pt x="37" y="148"/>
                    </a:lnTo>
                    <a:lnTo>
                      <a:pt x="193" y="148"/>
                    </a:lnTo>
                    <a:lnTo>
                      <a:pt x="193" y="142"/>
                    </a:lnTo>
                    <a:lnTo>
                      <a:pt x="54" y="142"/>
                    </a:lnTo>
                    <a:lnTo>
                      <a:pt x="44" y="140"/>
                    </a:lnTo>
                    <a:lnTo>
                      <a:pt x="38" y="133"/>
                    </a:lnTo>
                    <a:lnTo>
                      <a:pt x="35" y="123"/>
                    </a:lnTo>
                    <a:lnTo>
                      <a:pt x="35" y="18"/>
                    </a:lnTo>
                    <a:lnTo>
                      <a:pt x="38" y="8"/>
                    </a:lnTo>
                    <a:lnTo>
                      <a:pt x="44" y="2"/>
                    </a:lnTo>
                    <a:lnTo>
                      <a:pt x="5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79405" tIns="39702" rIns="79405" bIns="39702" numCol="1" anchor="t" anchorCtr="0" compatLnSpc="1"/>
              <a:lstStyle/>
              <a:p>
                <a:pPr>
                  <a:lnSpc>
                    <a:spcPct val="120000"/>
                  </a:lnSpc>
                </a:pPr>
                <a:endPara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02" name="Freeform 150"/>
              <p:cNvSpPr/>
              <p:nvPr/>
            </p:nvSpPr>
            <p:spPr bwMode="auto">
              <a:xfrm>
                <a:off x="7296151" y="4713288"/>
                <a:ext cx="161925" cy="138113"/>
              </a:xfrm>
              <a:custGeom>
                <a:avLst/>
                <a:gdLst>
                  <a:gd name="T0" fmla="*/ 1 w 102"/>
                  <a:gd name="T1" fmla="*/ 0 h 87"/>
                  <a:gd name="T2" fmla="*/ 24 w 102"/>
                  <a:gd name="T3" fmla="*/ 8 h 87"/>
                  <a:gd name="T4" fmla="*/ 44 w 102"/>
                  <a:gd name="T5" fmla="*/ 19 h 87"/>
                  <a:gd name="T6" fmla="*/ 63 w 102"/>
                  <a:gd name="T7" fmla="*/ 34 h 87"/>
                  <a:gd name="T8" fmla="*/ 78 w 102"/>
                  <a:gd name="T9" fmla="*/ 51 h 87"/>
                  <a:gd name="T10" fmla="*/ 90 w 102"/>
                  <a:gd name="T11" fmla="*/ 73 h 87"/>
                  <a:gd name="T12" fmla="*/ 97 w 102"/>
                  <a:gd name="T13" fmla="*/ 37 h 87"/>
                  <a:gd name="T14" fmla="*/ 102 w 102"/>
                  <a:gd name="T15" fmla="*/ 38 h 87"/>
                  <a:gd name="T16" fmla="*/ 93 w 102"/>
                  <a:gd name="T17" fmla="*/ 87 h 87"/>
                  <a:gd name="T18" fmla="*/ 47 w 102"/>
                  <a:gd name="T19" fmla="*/ 67 h 87"/>
                  <a:gd name="T20" fmla="*/ 50 w 102"/>
                  <a:gd name="T21" fmla="*/ 61 h 87"/>
                  <a:gd name="T22" fmla="*/ 86 w 102"/>
                  <a:gd name="T23" fmla="*/ 78 h 87"/>
                  <a:gd name="T24" fmla="*/ 74 w 102"/>
                  <a:gd name="T25" fmla="*/ 57 h 87"/>
                  <a:gd name="T26" fmla="*/ 60 w 102"/>
                  <a:gd name="T27" fmla="*/ 40 h 87"/>
                  <a:gd name="T28" fmla="*/ 42 w 102"/>
                  <a:gd name="T29" fmla="*/ 24 h 87"/>
                  <a:gd name="T30" fmla="*/ 23 w 102"/>
                  <a:gd name="T31" fmla="*/ 13 h 87"/>
                  <a:gd name="T32" fmla="*/ 0 w 102"/>
                  <a:gd name="T33" fmla="*/ 6 h 87"/>
                  <a:gd name="T34" fmla="*/ 1 w 102"/>
                  <a:gd name="T35" fmla="*/ 0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02" h="87">
                    <a:moveTo>
                      <a:pt x="1" y="0"/>
                    </a:moveTo>
                    <a:lnTo>
                      <a:pt x="24" y="8"/>
                    </a:lnTo>
                    <a:lnTo>
                      <a:pt x="44" y="19"/>
                    </a:lnTo>
                    <a:lnTo>
                      <a:pt x="63" y="34"/>
                    </a:lnTo>
                    <a:lnTo>
                      <a:pt x="78" y="51"/>
                    </a:lnTo>
                    <a:lnTo>
                      <a:pt x="90" y="73"/>
                    </a:lnTo>
                    <a:lnTo>
                      <a:pt x="97" y="37"/>
                    </a:lnTo>
                    <a:lnTo>
                      <a:pt x="102" y="38"/>
                    </a:lnTo>
                    <a:lnTo>
                      <a:pt x="93" y="87"/>
                    </a:lnTo>
                    <a:lnTo>
                      <a:pt x="47" y="67"/>
                    </a:lnTo>
                    <a:lnTo>
                      <a:pt x="50" y="61"/>
                    </a:lnTo>
                    <a:lnTo>
                      <a:pt x="86" y="78"/>
                    </a:lnTo>
                    <a:lnTo>
                      <a:pt x="74" y="57"/>
                    </a:lnTo>
                    <a:lnTo>
                      <a:pt x="60" y="40"/>
                    </a:lnTo>
                    <a:lnTo>
                      <a:pt x="42" y="24"/>
                    </a:lnTo>
                    <a:lnTo>
                      <a:pt x="23" y="13"/>
                    </a:lnTo>
                    <a:lnTo>
                      <a:pt x="0" y="6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79405" tIns="39702" rIns="79405" bIns="39702" numCol="1" anchor="t" anchorCtr="0" compatLnSpc="1"/>
              <a:lstStyle/>
              <a:p>
                <a:pPr>
                  <a:lnSpc>
                    <a:spcPct val="120000"/>
                  </a:lnSpc>
                </a:pPr>
                <a:endPara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03" name="Freeform 151"/>
              <p:cNvSpPr/>
              <p:nvPr/>
            </p:nvSpPr>
            <p:spPr bwMode="auto">
              <a:xfrm>
                <a:off x="7050088" y="5016501"/>
                <a:ext cx="133350" cy="114300"/>
              </a:xfrm>
              <a:custGeom>
                <a:avLst/>
                <a:gdLst>
                  <a:gd name="T0" fmla="*/ 2 w 84"/>
                  <a:gd name="T1" fmla="*/ 0 h 72"/>
                  <a:gd name="T2" fmla="*/ 50 w 84"/>
                  <a:gd name="T3" fmla="*/ 14 h 72"/>
                  <a:gd name="T4" fmla="*/ 49 w 84"/>
                  <a:gd name="T5" fmla="*/ 19 h 72"/>
                  <a:gd name="T6" fmla="*/ 11 w 84"/>
                  <a:gd name="T7" fmla="*/ 8 h 72"/>
                  <a:gd name="T8" fmla="*/ 25 w 84"/>
                  <a:gd name="T9" fmla="*/ 28 h 72"/>
                  <a:gd name="T10" fmla="*/ 42 w 84"/>
                  <a:gd name="T11" fmla="*/ 45 h 72"/>
                  <a:gd name="T12" fmla="*/ 62 w 84"/>
                  <a:gd name="T13" fmla="*/ 57 h 72"/>
                  <a:gd name="T14" fmla="*/ 84 w 84"/>
                  <a:gd name="T15" fmla="*/ 66 h 72"/>
                  <a:gd name="T16" fmla="*/ 82 w 84"/>
                  <a:gd name="T17" fmla="*/ 72 h 72"/>
                  <a:gd name="T18" fmla="*/ 59 w 84"/>
                  <a:gd name="T19" fmla="*/ 64 h 72"/>
                  <a:gd name="T20" fmla="*/ 39 w 84"/>
                  <a:gd name="T21" fmla="*/ 51 h 72"/>
                  <a:gd name="T22" fmla="*/ 21 w 84"/>
                  <a:gd name="T23" fmla="*/ 34 h 72"/>
                  <a:gd name="T24" fmla="*/ 7 w 84"/>
                  <a:gd name="T25" fmla="*/ 15 h 72"/>
                  <a:gd name="T26" fmla="*/ 5 w 84"/>
                  <a:gd name="T27" fmla="*/ 51 h 72"/>
                  <a:gd name="T28" fmla="*/ 0 w 84"/>
                  <a:gd name="T29" fmla="*/ 51 h 72"/>
                  <a:gd name="T30" fmla="*/ 2 w 84"/>
                  <a:gd name="T31" fmla="*/ 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84" h="72">
                    <a:moveTo>
                      <a:pt x="2" y="0"/>
                    </a:moveTo>
                    <a:lnTo>
                      <a:pt x="50" y="14"/>
                    </a:lnTo>
                    <a:lnTo>
                      <a:pt x="49" y="19"/>
                    </a:lnTo>
                    <a:lnTo>
                      <a:pt x="11" y="8"/>
                    </a:lnTo>
                    <a:lnTo>
                      <a:pt x="25" y="28"/>
                    </a:lnTo>
                    <a:lnTo>
                      <a:pt x="42" y="45"/>
                    </a:lnTo>
                    <a:lnTo>
                      <a:pt x="62" y="57"/>
                    </a:lnTo>
                    <a:lnTo>
                      <a:pt x="84" y="66"/>
                    </a:lnTo>
                    <a:lnTo>
                      <a:pt x="82" y="72"/>
                    </a:lnTo>
                    <a:lnTo>
                      <a:pt x="59" y="64"/>
                    </a:lnTo>
                    <a:lnTo>
                      <a:pt x="39" y="51"/>
                    </a:lnTo>
                    <a:lnTo>
                      <a:pt x="21" y="34"/>
                    </a:lnTo>
                    <a:lnTo>
                      <a:pt x="7" y="15"/>
                    </a:lnTo>
                    <a:lnTo>
                      <a:pt x="5" y="51"/>
                    </a:lnTo>
                    <a:lnTo>
                      <a:pt x="0" y="51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79405" tIns="39702" rIns="79405" bIns="39702" numCol="1" anchor="t" anchorCtr="0" compatLnSpc="1"/>
              <a:lstStyle/>
              <a:p>
                <a:pPr>
                  <a:lnSpc>
                    <a:spcPct val="120000"/>
                  </a:lnSpc>
                </a:pPr>
                <a:endPara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</p:grpSp>
      <p:sp>
        <p:nvSpPr>
          <p:cNvPr id="48" name="TextBox 24"/>
          <p:cNvSpPr txBox="1"/>
          <p:nvPr/>
        </p:nvSpPr>
        <p:spPr>
          <a:xfrm>
            <a:off x="812800" y="4769485"/>
            <a:ext cx="1813560" cy="59309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120000"/>
              </a:lnSpc>
            </a:pPr>
            <a:r>
              <a:rPr lang="zh-CN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Train_losses(MSE)</a:t>
            </a:r>
            <a:endParaRPr lang="zh-CN" altLang="en-US" sz="28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2" name="TextBox 8"/>
          <p:cNvSpPr txBox="1"/>
          <p:nvPr/>
        </p:nvSpPr>
        <p:spPr>
          <a:xfrm>
            <a:off x="4454798" y="172132"/>
            <a:ext cx="3949155" cy="61531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zh-CN" altLang="en-US" sz="40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成果展示</a:t>
            </a:r>
            <a:r>
              <a:rPr lang="en-US" altLang="zh-CN" sz="40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--</a:t>
            </a:r>
            <a:r>
              <a:rPr lang="zh-CN" altLang="en-US" sz="40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训练</a:t>
            </a:r>
            <a:endParaRPr lang="zh-CN" altLang="en-US" sz="40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64" name="组合 63"/>
          <p:cNvGrpSpPr/>
          <p:nvPr/>
        </p:nvGrpSpPr>
        <p:grpSpPr>
          <a:xfrm>
            <a:off x="886327" y="591989"/>
            <a:ext cx="11086097" cy="0"/>
            <a:chOff x="1028775" y="591989"/>
            <a:chExt cx="11086097" cy="0"/>
          </a:xfrm>
        </p:grpSpPr>
        <p:cxnSp>
          <p:nvCxnSpPr>
            <p:cNvPr id="65" name="直接连接符 64"/>
            <p:cNvCxnSpPr/>
            <p:nvPr/>
          </p:nvCxnSpPr>
          <p:spPr>
            <a:xfrm>
              <a:off x="1028775" y="591989"/>
              <a:ext cx="3504197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接连接符 65"/>
            <p:cNvCxnSpPr/>
            <p:nvPr/>
          </p:nvCxnSpPr>
          <p:spPr>
            <a:xfrm>
              <a:off x="8610675" y="591989"/>
              <a:ext cx="3504197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5" name="图片 35" descr="328b50ff07e2615ee335ae21058ca9f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028700" y="1718310"/>
            <a:ext cx="2885440" cy="2885440"/>
          </a:xfrm>
          <a:prstGeom prst="rect">
            <a:avLst/>
          </a:prstGeom>
        </p:spPr>
      </p:pic>
      <p:pic>
        <p:nvPicPr>
          <p:cNvPr id="37" name="图片 37" descr="1079ddbb928b32901dc7254a60206d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3764915" y="1673225"/>
            <a:ext cx="2930525" cy="2930525"/>
          </a:xfrm>
          <a:prstGeom prst="rect">
            <a:avLst/>
          </a:prstGeom>
        </p:spPr>
      </p:pic>
      <p:sp>
        <p:nvSpPr>
          <p:cNvPr id="100" name="文本框 99"/>
          <p:cNvSpPr txBox="1"/>
          <p:nvPr/>
        </p:nvSpPr>
        <p:spPr>
          <a:xfrm>
            <a:off x="3914140" y="4840605"/>
            <a:ext cx="5080000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L="0" indent="0"/>
            <a:r>
              <a:rPr lang="en-US" sz="2800" b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Val_losses(MSE)</a:t>
            </a:r>
            <a:endParaRPr lang="en-US" altLang="en-US" sz="2800" b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3" name="图片 33" descr="03e204640dd8be6e42d7caad28ae29a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6717665" y="1311910"/>
            <a:ext cx="5635625" cy="338137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8404225" y="4840605"/>
            <a:ext cx="5080000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L="0" indent="0"/>
            <a:r>
              <a:rPr lang="zh-CN" sz="2800" b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整体拟合图</a:t>
            </a:r>
            <a:endParaRPr lang="zh-CN" altLang="en-US" sz="2800" b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8"/>
          <p:cNvSpPr txBox="1"/>
          <p:nvPr/>
        </p:nvSpPr>
        <p:spPr>
          <a:xfrm>
            <a:off x="4454798" y="172132"/>
            <a:ext cx="3949155" cy="61531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zh-CN" altLang="en-US" sz="40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成果展示</a:t>
            </a:r>
            <a:r>
              <a:rPr lang="en-US" altLang="zh-CN" sz="40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--</a:t>
            </a:r>
            <a:r>
              <a:rPr lang="zh-CN" altLang="en-US" sz="40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验证</a:t>
            </a:r>
            <a:endParaRPr lang="zh-CN" altLang="en-US" sz="40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26" name="组合 25"/>
          <p:cNvGrpSpPr/>
          <p:nvPr/>
        </p:nvGrpSpPr>
        <p:grpSpPr>
          <a:xfrm>
            <a:off x="886327" y="591989"/>
            <a:ext cx="11086097" cy="0"/>
            <a:chOff x="1028775" y="591989"/>
            <a:chExt cx="11086097" cy="0"/>
          </a:xfrm>
        </p:grpSpPr>
        <p:cxnSp>
          <p:nvCxnSpPr>
            <p:cNvPr id="27" name="直接连接符 26"/>
            <p:cNvCxnSpPr/>
            <p:nvPr/>
          </p:nvCxnSpPr>
          <p:spPr>
            <a:xfrm>
              <a:off x="1028775" y="591989"/>
              <a:ext cx="3504197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>
              <a:off x="8610675" y="591989"/>
              <a:ext cx="3504197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文本框 1"/>
          <p:cNvSpPr txBox="1"/>
          <p:nvPr/>
        </p:nvSpPr>
        <p:spPr>
          <a:xfrm>
            <a:off x="884555" y="1024255"/>
            <a:ext cx="642620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Epoch1切片拟合结果例：</a:t>
            </a:r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30" name="图片 30" descr="f4bccde0846fa3431203233d3f1894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956945" y="1600200"/>
            <a:ext cx="3448685" cy="2070100"/>
          </a:xfrm>
          <a:prstGeom prst="rect">
            <a:avLst/>
          </a:prstGeom>
        </p:spPr>
      </p:pic>
      <p:pic>
        <p:nvPicPr>
          <p:cNvPr id="31" name="图片 31" descr="a70651f3be6bb7aa9518c1fde3430d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124960" y="1600200"/>
            <a:ext cx="3533775" cy="2121535"/>
          </a:xfrm>
          <a:prstGeom prst="rect">
            <a:avLst/>
          </a:prstGeom>
        </p:spPr>
      </p:pic>
      <p:pic>
        <p:nvPicPr>
          <p:cNvPr id="32" name="图片 32" descr="ebde17e6617daf143c1d84a205ae41e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7581265" y="1619885"/>
            <a:ext cx="3416935" cy="205041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956945" y="3976370"/>
            <a:ext cx="5080000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L="0" indent="0"/>
            <a:r>
              <a:rPr lang="zh-CN" sz="2400" b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当模型最优时切片拟合结果例：</a:t>
            </a:r>
            <a:endParaRPr lang="zh-CN" altLang="en-US" sz="2400" b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27" descr="a628b31d208ff999cd10bc9ee88cdb4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1028700" y="4436745"/>
            <a:ext cx="3604260" cy="2163445"/>
          </a:xfrm>
          <a:prstGeom prst="rect">
            <a:avLst/>
          </a:prstGeom>
        </p:spPr>
      </p:pic>
      <p:pic>
        <p:nvPicPr>
          <p:cNvPr id="5" name="图片 28" descr="d21abda2516f8ba5badbac39c61ce49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4340860" y="4408170"/>
            <a:ext cx="3623945" cy="2174875"/>
          </a:xfrm>
          <a:prstGeom prst="rect">
            <a:avLst/>
          </a:prstGeom>
        </p:spPr>
      </p:pic>
      <p:pic>
        <p:nvPicPr>
          <p:cNvPr id="29" name="图片 29" descr="2b87160ef95247321efb486a03827b1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7658735" y="4408170"/>
            <a:ext cx="3612515" cy="21672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Box 8"/>
          <p:cNvSpPr txBox="1"/>
          <p:nvPr/>
        </p:nvSpPr>
        <p:spPr>
          <a:xfrm>
            <a:off x="4454798" y="172132"/>
            <a:ext cx="3949155" cy="61531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zh-CN" altLang="en-US" sz="40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成果展示</a:t>
            </a:r>
            <a:r>
              <a:rPr lang="en-US" altLang="zh-CN" sz="40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--test</a:t>
            </a:r>
            <a:endParaRPr lang="zh-CN" altLang="en-US" sz="40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39" name="组合 38"/>
          <p:cNvGrpSpPr/>
          <p:nvPr/>
        </p:nvGrpSpPr>
        <p:grpSpPr>
          <a:xfrm>
            <a:off x="886327" y="591989"/>
            <a:ext cx="11086097" cy="0"/>
            <a:chOff x="1028775" y="591989"/>
            <a:chExt cx="11086097" cy="0"/>
          </a:xfrm>
        </p:grpSpPr>
        <p:cxnSp>
          <p:nvCxnSpPr>
            <p:cNvPr id="44" name="直接连接符 43"/>
            <p:cNvCxnSpPr/>
            <p:nvPr/>
          </p:nvCxnSpPr>
          <p:spPr>
            <a:xfrm>
              <a:off x="1028775" y="591989"/>
              <a:ext cx="3504197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/>
            <p:cNvCxnSpPr/>
            <p:nvPr/>
          </p:nvCxnSpPr>
          <p:spPr>
            <a:xfrm>
              <a:off x="8610675" y="591989"/>
              <a:ext cx="3504197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25820" y="2712720"/>
            <a:ext cx="6654800" cy="399351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rcRect r="14686" b="42111"/>
          <a:stretch>
            <a:fillRect/>
          </a:stretch>
        </p:blipFill>
        <p:spPr>
          <a:xfrm>
            <a:off x="1244600" y="3256280"/>
            <a:ext cx="1768475" cy="36791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1090" y="1600200"/>
            <a:ext cx="4760595" cy="156210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073150" y="991870"/>
            <a:ext cx="43478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切换到测试集</a:t>
            </a:r>
            <a:endParaRPr lang="zh-CN" altLang="en-US" sz="280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3333115" y="3256280"/>
            <a:ext cx="2348865" cy="367474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6477000" y="1597025"/>
            <a:ext cx="6003925" cy="11156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>
              <a:lnSpc>
                <a:spcPct val="90000"/>
              </a:lnSpc>
            </a:pPr>
            <a:r>
              <a:rPr lang="zh-CN" altLang="en-US" sz="28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截取最终预测部分切片</a:t>
            </a:r>
            <a:endParaRPr lang="zh-CN" altLang="en-US" sz="280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90000"/>
              </a:lnSpc>
            </a:pPr>
            <a:endParaRPr lang="zh-CN" altLang="en-US" sz="280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90000"/>
              </a:lnSpc>
            </a:pPr>
            <a:r>
              <a:rPr lang="zh-CN" altLang="en-US" sz="28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查看预测结果</a:t>
            </a:r>
            <a:endParaRPr lang="zh-CN" altLang="en-US" sz="280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4430105" y="2447748"/>
            <a:ext cx="3998543" cy="3850364"/>
            <a:chOff x="4200186" y="2320894"/>
            <a:chExt cx="3791627" cy="3651116"/>
          </a:xfrm>
        </p:grpSpPr>
        <p:sp>
          <p:nvSpPr>
            <p:cNvPr id="7" name="Rounded Rectangle 6"/>
            <p:cNvSpPr/>
            <p:nvPr/>
          </p:nvSpPr>
          <p:spPr>
            <a:xfrm flipH="1">
              <a:off x="4214254" y="4850056"/>
              <a:ext cx="3777559" cy="9144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95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" name="Rounded Rectangle 5"/>
            <p:cNvSpPr/>
            <p:nvPr/>
          </p:nvSpPr>
          <p:spPr>
            <a:xfrm rot="3492391" flipH="1">
              <a:off x="4991307" y="3689252"/>
              <a:ext cx="3651116" cy="9144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95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" name="Rounded Rectangle 3"/>
            <p:cNvSpPr/>
            <p:nvPr/>
          </p:nvSpPr>
          <p:spPr>
            <a:xfrm rot="18107609">
              <a:off x="3556490" y="3689252"/>
              <a:ext cx="3651116" cy="914400"/>
            </a:xfrm>
            <a:prstGeom prst="roundRect">
              <a:avLst>
                <a:gd name="adj" fmla="val 5000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95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" name="Rounded Rectangle 9"/>
            <p:cNvSpPr/>
            <p:nvPr/>
          </p:nvSpPr>
          <p:spPr>
            <a:xfrm flipH="1">
              <a:off x="4200186" y="4850056"/>
              <a:ext cx="1948760" cy="9144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95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4" name="Oval 13"/>
            <p:cNvSpPr/>
            <p:nvPr/>
          </p:nvSpPr>
          <p:spPr>
            <a:xfrm>
              <a:off x="5725181" y="2613073"/>
              <a:ext cx="755703" cy="75570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95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5" name="Oval 14"/>
            <p:cNvSpPr/>
            <p:nvPr/>
          </p:nvSpPr>
          <p:spPr>
            <a:xfrm>
              <a:off x="4297730" y="4929404"/>
              <a:ext cx="755703" cy="75570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95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6" name="Oval 15"/>
            <p:cNvSpPr/>
            <p:nvPr/>
          </p:nvSpPr>
          <p:spPr>
            <a:xfrm>
              <a:off x="7164059" y="4930934"/>
              <a:ext cx="755703" cy="75570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95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8" name="Freeform 17"/>
            <p:cNvSpPr>
              <a:spLocks noEditPoints="1"/>
            </p:cNvSpPr>
            <p:nvPr/>
          </p:nvSpPr>
          <p:spPr bwMode="auto">
            <a:xfrm>
              <a:off x="5950368" y="2791506"/>
              <a:ext cx="305327" cy="398835"/>
            </a:xfrm>
            <a:custGeom>
              <a:avLst/>
              <a:gdLst>
                <a:gd name="T0" fmla="*/ 60 w 74"/>
                <a:gd name="T1" fmla="*/ 0 h 97"/>
                <a:gd name="T2" fmla="*/ 72 w 74"/>
                <a:gd name="T3" fmla="*/ 11 h 97"/>
                <a:gd name="T4" fmla="*/ 70 w 74"/>
                <a:gd name="T5" fmla="*/ 52 h 97"/>
                <a:gd name="T6" fmla="*/ 63 w 74"/>
                <a:gd name="T7" fmla="*/ 11 h 97"/>
                <a:gd name="T8" fmla="*/ 60 w 74"/>
                <a:gd name="T9" fmla="*/ 8 h 97"/>
                <a:gd name="T10" fmla="*/ 26 w 74"/>
                <a:gd name="T11" fmla="*/ 11 h 97"/>
                <a:gd name="T12" fmla="*/ 26 w 74"/>
                <a:gd name="T13" fmla="*/ 18 h 97"/>
                <a:gd name="T14" fmla="*/ 19 w 74"/>
                <a:gd name="T15" fmla="*/ 24 h 97"/>
                <a:gd name="T16" fmla="*/ 12 w 74"/>
                <a:gd name="T17" fmla="*/ 24 h 97"/>
                <a:gd name="T18" fmla="*/ 8 w 74"/>
                <a:gd name="T19" fmla="*/ 79 h 97"/>
                <a:gd name="T20" fmla="*/ 9 w 74"/>
                <a:gd name="T21" fmla="*/ 81 h 97"/>
                <a:gd name="T22" fmla="*/ 28 w 74"/>
                <a:gd name="T23" fmla="*/ 82 h 97"/>
                <a:gd name="T24" fmla="*/ 37 w 74"/>
                <a:gd name="T25" fmla="*/ 90 h 97"/>
                <a:gd name="T26" fmla="*/ 3 w 74"/>
                <a:gd name="T27" fmla="*/ 87 h 97"/>
                <a:gd name="T28" fmla="*/ 3 w 74"/>
                <a:gd name="T29" fmla="*/ 87 h 97"/>
                <a:gd name="T30" fmla="*/ 0 w 74"/>
                <a:gd name="T31" fmla="*/ 20 h 97"/>
                <a:gd name="T32" fmla="*/ 1 w 74"/>
                <a:gd name="T33" fmla="*/ 17 h 97"/>
                <a:gd name="T34" fmla="*/ 19 w 74"/>
                <a:gd name="T35" fmla="*/ 0 h 97"/>
                <a:gd name="T36" fmla="*/ 17 w 74"/>
                <a:gd name="T37" fmla="*/ 52 h 97"/>
                <a:gd name="T38" fmla="*/ 27 w 74"/>
                <a:gd name="T39" fmla="*/ 56 h 97"/>
                <a:gd name="T40" fmla="*/ 17 w 74"/>
                <a:gd name="T41" fmla="*/ 52 h 97"/>
                <a:gd name="T42" fmla="*/ 17 w 74"/>
                <a:gd name="T43" fmla="*/ 44 h 97"/>
                <a:gd name="T44" fmla="*/ 56 w 74"/>
                <a:gd name="T45" fmla="*/ 40 h 97"/>
                <a:gd name="T46" fmla="*/ 17 w 74"/>
                <a:gd name="T47" fmla="*/ 28 h 97"/>
                <a:gd name="T48" fmla="*/ 56 w 74"/>
                <a:gd name="T49" fmla="*/ 33 h 97"/>
                <a:gd name="T50" fmla="*/ 17 w 74"/>
                <a:gd name="T51" fmla="*/ 28 h 97"/>
                <a:gd name="T52" fmla="*/ 34 w 74"/>
                <a:gd name="T53" fmla="*/ 22 h 97"/>
                <a:gd name="T54" fmla="*/ 56 w 74"/>
                <a:gd name="T55" fmla="*/ 17 h 97"/>
                <a:gd name="T56" fmla="*/ 41 w 74"/>
                <a:gd name="T57" fmla="*/ 69 h 97"/>
                <a:gd name="T58" fmla="*/ 41 w 74"/>
                <a:gd name="T59" fmla="*/ 69 h 97"/>
                <a:gd name="T60" fmla="*/ 31 w 74"/>
                <a:gd name="T61" fmla="*/ 66 h 97"/>
                <a:gd name="T62" fmla="*/ 47 w 74"/>
                <a:gd name="T63" fmla="*/ 86 h 97"/>
                <a:gd name="T64" fmla="*/ 59 w 74"/>
                <a:gd name="T65" fmla="*/ 87 h 97"/>
                <a:gd name="T66" fmla="*/ 71 w 74"/>
                <a:gd name="T67" fmla="*/ 96 h 97"/>
                <a:gd name="T68" fmla="*/ 72 w 74"/>
                <a:gd name="T69" fmla="*/ 90 h 97"/>
                <a:gd name="T70" fmla="*/ 63 w 74"/>
                <a:gd name="T71" fmla="*/ 80 h 97"/>
                <a:gd name="T72" fmla="*/ 64 w 74"/>
                <a:gd name="T73" fmla="*/ 57 h 97"/>
                <a:gd name="T74" fmla="*/ 38 w 74"/>
                <a:gd name="T75" fmla="*/ 54 h 97"/>
                <a:gd name="T76" fmla="*/ 42 w 74"/>
                <a:gd name="T77" fmla="*/ 58 h 97"/>
                <a:gd name="T78" fmla="*/ 40 w 74"/>
                <a:gd name="T79" fmla="*/ 76 h 97"/>
                <a:gd name="T80" fmla="*/ 57 w 74"/>
                <a:gd name="T81" fmla="*/ 78 h 97"/>
                <a:gd name="T82" fmla="*/ 59 w 74"/>
                <a:gd name="T83" fmla="*/ 61 h 97"/>
                <a:gd name="T84" fmla="*/ 21 w 74"/>
                <a:gd name="T85" fmla="*/ 9 h 97"/>
                <a:gd name="T86" fmla="*/ 13 w 74"/>
                <a:gd name="T87" fmla="*/ 19 h 97"/>
                <a:gd name="T88" fmla="*/ 17 w 74"/>
                <a:gd name="T89" fmla="*/ 20 h 97"/>
                <a:gd name="T90" fmla="*/ 18 w 74"/>
                <a:gd name="T91" fmla="*/ 20 h 97"/>
                <a:gd name="T92" fmla="*/ 22 w 74"/>
                <a:gd name="T93" fmla="*/ 17 h 97"/>
                <a:gd name="T94" fmla="*/ 22 w 74"/>
                <a:gd name="T95" fmla="*/ 15 h 97"/>
                <a:gd name="T96" fmla="*/ 21 w 74"/>
                <a:gd name="T97" fmla="*/ 11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4" h="97">
                  <a:moveTo>
                    <a:pt x="21" y="0"/>
                  </a:moveTo>
                  <a:cubicBezTo>
                    <a:pt x="60" y="0"/>
                    <a:pt x="60" y="0"/>
                    <a:pt x="60" y="0"/>
                  </a:cubicBezTo>
                  <a:cubicBezTo>
                    <a:pt x="64" y="0"/>
                    <a:pt x="66" y="1"/>
                    <a:pt x="68" y="3"/>
                  </a:cubicBezTo>
                  <a:cubicBezTo>
                    <a:pt x="70" y="5"/>
                    <a:pt x="72" y="8"/>
                    <a:pt x="72" y="11"/>
                  </a:cubicBezTo>
                  <a:cubicBezTo>
                    <a:pt x="72" y="56"/>
                    <a:pt x="72" y="56"/>
                    <a:pt x="72" y="56"/>
                  </a:cubicBezTo>
                  <a:cubicBezTo>
                    <a:pt x="71" y="55"/>
                    <a:pt x="70" y="53"/>
                    <a:pt x="70" y="52"/>
                  </a:cubicBezTo>
                  <a:cubicBezTo>
                    <a:pt x="68" y="50"/>
                    <a:pt x="66" y="48"/>
                    <a:pt x="63" y="47"/>
                  </a:cubicBezTo>
                  <a:cubicBezTo>
                    <a:pt x="63" y="11"/>
                    <a:pt x="63" y="11"/>
                    <a:pt x="63" y="11"/>
                  </a:cubicBezTo>
                  <a:cubicBezTo>
                    <a:pt x="63" y="10"/>
                    <a:pt x="63" y="9"/>
                    <a:pt x="62" y="9"/>
                  </a:cubicBezTo>
                  <a:cubicBezTo>
                    <a:pt x="62" y="8"/>
                    <a:pt x="61" y="8"/>
                    <a:pt x="60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6" y="11"/>
                    <a:pt x="26" y="11"/>
                    <a:pt x="26" y="11"/>
                  </a:cubicBezTo>
                  <a:cubicBezTo>
                    <a:pt x="26" y="14"/>
                    <a:pt x="26" y="14"/>
                    <a:pt x="26" y="14"/>
                  </a:cubicBezTo>
                  <a:cubicBezTo>
                    <a:pt x="26" y="16"/>
                    <a:pt x="26" y="17"/>
                    <a:pt x="26" y="18"/>
                  </a:cubicBezTo>
                  <a:cubicBezTo>
                    <a:pt x="26" y="19"/>
                    <a:pt x="25" y="21"/>
                    <a:pt x="23" y="22"/>
                  </a:cubicBezTo>
                  <a:cubicBezTo>
                    <a:pt x="22" y="23"/>
                    <a:pt x="21" y="24"/>
                    <a:pt x="19" y="24"/>
                  </a:cubicBezTo>
                  <a:cubicBezTo>
                    <a:pt x="18" y="24"/>
                    <a:pt x="17" y="24"/>
                    <a:pt x="16" y="24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79"/>
                    <a:pt x="8" y="79"/>
                    <a:pt x="8" y="79"/>
                  </a:cubicBezTo>
                  <a:cubicBezTo>
                    <a:pt x="8" y="80"/>
                    <a:pt x="9" y="80"/>
                    <a:pt x="9" y="81"/>
                  </a:cubicBezTo>
                  <a:cubicBezTo>
                    <a:pt x="9" y="81"/>
                    <a:pt x="9" y="81"/>
                    <a:pt x="9" y="81"/>
                  </a:cubicBezTo>
                  <a:cubicBezTo>
                    <a:pt x="10" y="81"/>
                    <a:pt x="10" y="82"/>
                    <a:pt x="11" y="82"/>
                  </a:cubicBezTo>
                  <a:cubicBezTo>
                    <a:pt x="28" y="82"/>
                    <a:pt x="28" y="82"/>
                    <a:pt x="28" y="82"/>
                  </a:cubicBezTo>
                  <a:cubicBezTo>
                    <a:pt x="28" y="82"/>
                    <a:pt x="29" y="83"/>
                    <a:pt x="29" y="84"/>
                  </a:cubicBezTo>
                  <a:cubicBezTo>
                    <a:pt x="31" y="86"/>
                    <a:pt x="34" y="88"/>
                    <a:pt x="37" y="90"/>
                  </a:cubicBezTo>
                  <a:cubicBezTo>
                    <a:pt x="11" y="90"/>
                    <a:pt x="11" y="90"/>
                    <a:pt x="11" y="90"/>
                  </a:cubicBezTo>
                  <a:cubicBezTo>
                    <a:pt x="8" y="90"/>
                    <a:pt x="5" y="89"/>
                    <a:pt x="3" y="87"/>
                  </a:cubicBezTo>
                  <a:cubicBezTo>
                    <a:pt x="3" y="87"/>
                    <a:pt x="3" y="87"/>
                    <a:pt x="3" y="87"/>
                  </a:cubicBezTo>
                  <a:cubicBezTo>
                    <a:pt x="3" y="87"/>
                    <a:pt x="3" y="87"/>
                    <a:pt x="3" y="87"/>
                  </a:cubicBezTo>
                  <a:cubicBezTo>
                    <a:pt x="1" y="85"/>
                    <a:pt x="0" y="82"/>
                    <a:pt x="0" y="79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1" y="0"/>
                    <a:pt x="21" y="0"/>
                    <a:pt x="21" y="0"/>
                  </a:cubicBezTo>
                  <a:close/>
                  <a:moveTo>
                    <a:pt x="17" y="52"/>
                  </a:moveTo>
                  <a:cubicBezTo>
                    <a:pt x="17" y="56"/>
                    <a:pt x="17" y="56"/>
                    <a:pt x="17" y="56"/>
                  </a:cubicBezTo>
                  <a:cubicBezTo>
                    <a:pt x="27" y="56"/>
                    <a:pt x="27" y="56"/>
                    <a:pt x="27" y="56"/>
                  </a:cubicBezTo>
                  <a:cubicBezTo>
                    <a:pt x="27" y="52"/>
                    <a:pt x="27" y="52"/>
                    <a:pt x="27" y="52"/>
                  </a:cubicBezTo>
                  <a:cubicBezTo>
                    <a:pt x="17" y="52"/>
                    <a:pt x="17" y="52"/>
                    <a:pt x="17" y="52"/>
                  </a:cubicBezTo>
                  <a:close/>
                  <a:moveTo>
                    <a:pt x="17" y="40"/>
                  </a:moveTo>
                  <a:cubicBezTo>
                    <a:pt x="17" y="44"/>
                    <a:pt x="17" y="44"/>
                    <a:pt x="17" y="44"/>
                  </a:cubicBezTo>
                  <a:cubicBezTo>
                    <a:pt x="56" y="44"/>
                    <a:pt x="56" y="44"/>
                    <a:pt x="56" y="44"/>
                  </a:cubicBezTo>
                  <a:cubicBezTo>
                    <a:pt x="56" y="40"/>
                    <a:pt x="56" y="40"/>
                    <a:pt x="56" y="40"/>
                  </a:cubicBezTo>
                  <a:cubicBezTo>
                    <a:pt x="17" y="40"/>
                    <a:pt x="17" y="40"/>
                    <a:pt x="17" y="40"/>
                  </a:cubicBezTo>
                  <a:close/>
                  <a:moveTo>
                    <a:pt x="17" y="28"/>
                  </a:moveTo>
                  <a:cubicBezTo>
                    <a:pt x="17" y="33"/>
                    <a:pt x="17" y="33"/>
                    <a:pt x="17" y="33"/>
                  </a:cubicBezTo>
                  <a:cubicBezTo>
                    <a:pt x="56" y="33"/>
                    <a:pt x="56" y="33"/>
                    <a:pt x="56" y="33"/>
                  </a:cubicBezTo>
                  <a:cubicBezTo>
                    <a:pt x="56" y="28"/>
                    <a:pt x="56" y="28"/>
                    <a:pt x="56" y="28"/>
                  </a:cubicBezTo>
                  <a:cubicBezTo>
                    <a:pt x="17" y="28"/>
                    <a:pt x="17" y="28"/>
                    <a:pt x="17" y="28"/>
                  </a:cubicBezTo>
                  <a:close/>
                  <a:moveTo>
                    <a:pt x="34" y="17"/>
                  </a:moveTo>
                  <a:cubicBezTo>
                    <a:pt x="34" y="22"/>
                    <a:pt x="34" y="22"/>
                    <a:pt x="34" y="22"/>
                  </a:cubicBezTo>
                  <a:cubicBezTo>
                    <a:pt x="56" y="22"/>
                    <a:pt x="56" y="22"/>
                    <a:pt x="56" y="22"/>
                  </a:cubicBezTo>
                  <a:cubicBezTo>
                    <a:pt x="56" y="17"/>
                    <a:pt x="56" y="17"/>
                    <a:pt x="56" y="17"/>
                  </a:cubicBezTo>
                  <a:cubicBezTo>
                    <a:pt x="34" y="17"/>
                    <a:pt x="34" y="17"/>
                    <a:pt x="34" y="17"/>
                  </a:cubicBezTo>
                  <a:close/>
                  <a:moveTo>
                    <a:pt x="41" y="69"/>
                  </a:moveTo>
                  <a:cubicBezTo>
                    <a:pt x="43" y="64"/>
                    <a:pt x="48" y="61"/>
                    <a:pt x="55" y="60"/>
                  </a:cubicBezTo>
                  <a:cubicBezTo>
                    <a:pt x="48" y="56"/>
                    <a:pt x="39" y="62"/>
                    <a:pt x="41" y="69"/>
                  </a:cubicBezTo>
                  <a:close/>
                  <a:moveTo>
                    <a:pt x="38" y="54"/>
                  </a:moveTo>
                  <a:cubicBezTo>
                    <a:pt x="34" y="57"/>
                    <a:pt x="32" y="61"/>
                    <a:pt x="31" y="66"/>
                  </a:cubicBezTo>
                  <a:cubicBezTo>
                    <a:pt x="31" y="70"/>
                    <a:pt x="32" y="75"/>
                    <a:pt x="35" y="79"/>
                  </a:cubicBezTo>
                  <a:cubicBezTo>
                    <a:pt x="38" y="83"/>
                    <a:pt x="43" y="86"/>
                    <a:pt x="47" y="86"/>
                  </a:cubicBezTo>
                  <a:cubicBezTo>
                    <a:pt x="51" y="87"/>
                    <a:pt x="55" y="86"/>
                    <a:pt x="58" y="84"/>
                  </a:cubicBezTo>
                  <a:cubicBezTo>
                    <a:pt x="58" y="85"/>
                    <a:pt x="58" y="86"/>
                    <a:pt x="59" y="87"/>
                  </a:cubicBezTo>
                  <a:cubicBezTo>
                    <a:pt x="65" y="95"/>
                    <a:pt x="65" y="95"/>
                    <a:pt x="65" y="95"/>
                  </a:cubicBezTo>
                  <a:cubicBezTo>
                    <a:pt x="67" y="97"/>
                    <a:pt x="69" y="97"/>
                    <a:pt x="71" y="96"/>
                  </a:cubicBezTo>
                  <a:cubicBezTo>
                    <a:pt x="71" y="96"/>
                    <a:pt x="71" y="96"/>
                    <a:pt x="71" y="96"/>
                  </a:cubicBezTo>
                  <a:cubicBezTo>
                    <a:pt x="73" y="94"/>
                    <a:pt x="74" y="91"/>
                    <a:pt x="72" y="90"/>
                  </a:cubicBezTo>
                  <a:cubicBezTo>
                    <a:pt x="66" y="82"/>
                    <a:pt x="66" y="82"/>
                    <a:pt x="66" y="82"/>
                  </a:cubicBezTo>
                  <a:cubicBezTo>
                    <a:pt x="65" y="81"/>
                    <a:pt x="64" y="80"/>
                    <a:pt x="63" y="80"/>
                  </a:cubicBezTo>
                  <a:cubicBezTo>
                    <a:pt x="66" y="77"/>
                    <a:pt x="67" y="74"/>
                    <a:pt x="68" y="70"/>
                  </a:cubicBezTo>
                  <a:cubicBezTo>
                    <a:pt x="68" y="66"/>
                    <a:pt x="67" y="61"/>
                    <a:pt x="64" y="57"/>
                  </a:cubicBezTo>
                  <a:cubicBezTo>
                    <a:pt x="61" y="53"/>
                    <a:pt x="56" y="50"/>
                    <a:pt x="52" y="50"/>
                  </a:cubicBezTo>
                  <a:cubicBezTo>
                    <a:pt x="47" y="49"/>
                    <a:pt x="42" y="50"/>
                    <a:pt x="38" y="54"/>
                  </a:cubicBezTo>
                  <a:close/>
                  <a:moveTo>
                    <a:pt x="51" y="56"/>
                  </a:moveTo>
                  <a:cubicBezTo>
                    <a:pt x="48" y="56"/>
                    <a:pt x="45" y="56"/>
                    <a:pt x="42" y="58"/>
                  </a:cubicBezTo>
                  <a:cubicBezTo>
                    <a:pt x="39" y="61"/>
                    <a:pt x="38" y="63"/>
                    <a:pt x="37" y="67"/>
                  </a:cubicBezTo>
                  <a:cubicBezTo>
                    <a:pt x="37" y="70"/>
                    <a:pt x="38" y="73"/>
                    <a:pt x="40" y="76"/>
                  </a:cubicBezTo>
                  <a:cubicBezTo>
                    <a:pt x="42" y="78"/>
                    <a:pt x="45" y="80"/>
                    <a:pt x="48" y="80"/>
                  </a:cubicBezTo>
                  <a:cubicBezTo>
                    <a:pt x="51" y="80"/>
                    <a:pt x="54" y="80"/>
                    <a:pt x="57" y="78"/>
                  </a:cubicBezTo>
                  <a:cubicBezTo>
                    <a:pt x="60" y="76"/>
                    <a:pt x="61" y="73"/>
                    <a:pt x="61" y="69"/>
                  </a:cubicBezTo>
                  <a:cubicBezTo>
                    <a:pt x="62" y="66"/>
                    <a:pt x="61" y="63"/>
                    <a:pt x="59" y="61"/>
                  </a:cubicBezTo>
                  <a:cubicBezTo>
                    <a:pt x="57" y="58"/>
                    <a:pt x="54" y="56"/>
                    <a:pt x="51" y="56"/>
                  </a:cubicBezTo>
                  <a:close/>
                  <a:moveTo>
                    <a:pt x="21" y="9"/>
                  </a:moveTo>
                  <a:cubicBezTo>
                    <a:pt x="11" y="19"/>
                    <a:pt x="11" y="19"/>
                    <a:pt x="11" y="19"/>
                  </a:cubicBezTo>
                  <a:cubicBezTo>
                    <a:pt x="13" y="19"/>
                    <a:pt x="13" y="19"/>
                    <a:pt x="13" y="19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7" y="20"/>
                    <a:pt x="18" y="20"/>
                    <a:pt x="18" y="20"/>
                  </a:cubicBezTo>
                  <a:cubicBezTo>
                    <a:pt x="19" y="20"/>
                    <a:pt x="20" y="19"/>
                    <a:pt x="21" y="19"/>
                  </a:cubicBezTo>
                  <a:cubicBezTo>
                    <a:pt x="21" y="18"/>
                    <a:pt x="22" y="17"/>
                    <a:pt x="22" y="17"/>
                  </a:cubicBezTo>
                  <a:cubicBezTo>
                    <a:pt x="22" y="16"/>
                    <a:pt x="22" y="16"/>
                    <a:pt x="2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1" y="11"/>
                    <a:pt x="21" y="11"/>
                    <a:pt x="21" y="11"/>
                  </a:cubicBezTo>
                  <a:lnTo>
                    <a:pt x="21" y="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6430" tIns="48216" rIns="96430" bIns="48216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</a:pPr>
              <a:endParaRPr lang="zh-CN" altLang="en-US" sz="95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9" name="Freeform 18"/>
            <p:cNvSpPr>
              <a:spLocks noEditPoints="1"/>
            </p:cNvSpPr>
            <p:nvPr/>
          </p:nvSpPr>
          <p:spPr bwMode="auto">
            <a:xfrm>
              <a:off x="4537230" y="5088755"/>
              <a:ext cx="276702" cy="437000"/>
            </a:xfrm>
            <a:custGeom>
              <a:avLst/>
              <a:gdLst>
                <a:gd name="T0" fmla="*/ 57 w 67"/>
                <a:gd name="T1" fmla="*/ 10 h 106"/>
                <a:gd name="T2" fmla="*/ 62 w 67"/>
                <a:gd name="T3" fmla="*/ 51 h 106"/>
                <a:gd name="T4" fmla="*/ 51 w 67"/>
                <a:gd name="T5" fmla="*/ 66 h 106"/>
                <a:gd name="T6" fmla="*/ 55 w 67"/>
                <a:gd name="T7" fmla="*/ 65 h 106"/>
                <a:gd name="T8" fmla="*/ 57 w 67"/>
                <a:gd name="T9" fmla="*/ 73 h 106"/>
                <a:gd name="T10" fmla="*/ 56 w 67"/>
                <a:gd name="T11" fmla="*/ 80 h 106"/>
                <a:gd name="T12" fmla="*/ 57 w 67"/>
                <a:gd name="T13" fmla="*/ 86 h 106"/>
                <a:gd name="T14" fmla="*/ 55 w 67"/>
                <a:gd name="T15" fmla="*/ 93 h 106"/>
                <a:gd name="T16" fmla="*/ 15 w 67"/>
                <a:gd name="T17" fmla="*/ 97 h 106"/>
                <a:gd name="T18" fmla="*/ 12 w 67"/>
                <a:gd name="T19" fmla="*/ 95 h 106"/>
                <a:gd name="T20" fmla="*/ 12 w 67"/>
                <a:gd name="T21" fmla="*/ 83 h 106"/>
                <a:gd name="T22" fmla="*/ 12 w 67"/>
                <a:gd name="T23" fmla="*/ 82 h 106"/>
                <a:gd name="T24" fmla="*/ 12 w 67"/>
                <a:gd name="T25" fmla="*/ 71 h 106"/>
                <a:gd name="T26" fmla="*/ 15 w 67"/>
                <a:gd name="T27" fmla="*/ 69 h 106"/>
                <a:gd name="T28" fmla="*/ 16 w 67"/>
                <a:gd name="T29" fmla="*/ 63 h 106"/>
                <a:gd name="T30" fmla="*/ 0 w 67"/>
                <a:gd name="T31" fmla="*/ 34 h 106"/>
                <a:gd name="T32" fmla="*/ 33 w 67"/>
                <a:gd name="T33" fmla="*/ 0 h 106"/>
                <a:gd name="T34" fmla="*/ 28 w 67"/>
                <a:gd name="T35" fmla="*/ 41 h 106"/>
                <a:gd name="T36" fmla="*/ 30 w 67"/>
                <a:gd name="T37" fmla="*/ 39 h 106"/>
                <a:gd name="T38" fmla="*/ 33 w 67"/>
                <a:gd name="T39" fmla="*/ 41 h 106"/>
                <a:gd name="T40" fmla="*/ 36 w 67"/>
                <a:gd name="T41" fmla="*/ 39 h 106"/>
                <a:gd name="T42" fmla="*/ 39 w 67"/>
                <a:gd name="T43" fmla="*/ 41 h 106"/>
                <a:gd name="T44" fmla="*/ 43 w 67"/>
                <a:gd name="T45" fmla="*/ 38 h 106"/>
                <a:gd name="T46" fmla="*/ 39 w 67"/>
                <a:gd name="T47" fmla="*/ 52 h 106"/>
                <a:gd name="T48" fmla="*/ 44 w 67"/>
                <a:gd name="T49" fmla="*/ 66 h 106"/>
                <a:gd name="T50" fmla="*/ 44 w 67"/>
                <a:gd name="T51" fmla="*/ 58 h 106"/>
                <a:gd name="T52" fmla="*/ 56 w 67"/>
                <a:gd name="T53" fmla="*/ 47 h 106"/>
                <a:gd name="T54" fmla="*/ 52 w 67"/>
                <a:gd name="T55" fmla="*/ 15 h 106"/>
                <a:gd name="T56" fmla="*/ 15 w 67"/>
                <a:gd name="T57" fmla="*/ 15 h 106"/>
                <a:gd name="T58" fmla="*/ 11 w 67"/>
                <a:gd name="T59" fmla="*/ 48 h 106"/>
                <a:gd name="T60" fmla="*/ 23 w 67"/>
                <a:gd name="T61" fmla="*/ 59 h 106"/>
                <a:gd name="T62" fmla="*/ 23 w 67"/>
                <a:gd name="T63" fmla="*/ 67 h 106"/>
                <a:gd name="T64" fmla="*/ 29 w 67"/>
                <a:gd name="T65" fmla="*/ 52 h 106"/>
                <a:gd name="T66" fmla="*/ 25 w 67"/>
                <a:gd name="T67" fmla="*/ 38 h 106"/>
                <a:gd name="T68" fmla="*/ 40 w 67"/>
                <a:gd name="T69" fmla="*/ 43 h 106"/>
                <a:gd name="T70" fmla="*/ 36 w 67"/>
                <a:gd name="T71" fmla="*/ 42 h 106"/>
                <a:gd name="T72" fmla="*/ 30 w 67"/>
                <a:gd name="T73" fmla="*/ 42 h 106"/>
                <a:gd name="T74" fmla="*/ 27 w 67"/>
                <a:gd name="T75" fmla="*/ 42 h 106"/>
                <a:gd name="T76" fmla="*/ 32 w 67"/>
                <a:gd name="T77" fmla="*/ 51 h 106"/>
                <a:gd name="T78" fmla="*/ 32 w 67"/>
                <a:gd name="T79" fmla="*/ 67 h 106"/>
                <a:gd name="T80" fmla="*/ 35 w 67"/>
                <a:gd name="T81" fmla="*/ 51 h 106"/>
                <a:gd name="T82" fmla="*/ 35 w 67"/>
                <a:gd name="T83" fmla="*/ 50 h 106"/>
                <a:gd name="T84" fmla="*/ 43 w 67"/>
                <a:gd name="T85" fmla="*/ 96 h 106"/>
                <a:gd name="T86" fmla="*/ 34 w 67"/>
                <a:gd name="T87" fmla="*/ 106 h 106"/>
                <a:gd name="T88" fmla="*/ 43 w 67"/>
                <a:gd name="T89" fmla="*/ 96 h 106"/>
                <a:gd name="T90" fmla="*/ 17 w 67"/>
                <a:gd name="T91" fmla="*/ 88 h 106"/>
                <a:gd name="T92" fmla="*/ 17 w 67"/>
                <a:gd name="T93" fmla="*/ 90 h 106"/>
                <a:gd name="T94" fmla="*/ 50 w 67"/>
                <a:gd name="T95" fmla="*/ 86 h 106"/>
                <a:gd name="T96" fmla="*/ 50 w 67"/>
                <a:gd name="T97" fmla="*/ 73 h 106"/>
                <a:gd name="T98" fmla="*/ 17 w 67"/>
                <a:gd name="T99" fmla="*/ 77 h 106"/>
                <a:gd name="T100" fmla="*/ 50 w 67"/>
                <a:gd name="T101" fmla="*/ 74 h 106"/>
                <a:gd name="T102" fmla="*/ 50 w 67"/>
                <a:gd name="T103" fmla="*/ 7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67" h="106">
                  <a:moveTo>
                    <a:pt x="33" y="0"/>
                  </a:moveTo>
                  <a:cubicBezTo>
                    <a:pt x="43" y="0"/>
                    <a:pt x="51" y="4"/>
                    <a:pt x="57" y="10"/>
                  </a:cubicBezTo>
                  <a:cubicBezTo>
                    <a:pt x="63" y="16"/>
                    <a:pt x="67" y="25"/>
                    <a:pt x="67" y="34"/>
                  </a:cubicBezTo>
                  <a:cubicBezTo>
                    <a:pt x="67" y="40"/>
                    <a:pt x="65" y="46"/>
                    <a:pt x="62" y="51"/>
                  </a:cubicBezTo>
                  <a:cubicBezTo>
                    <a:pt x="59" y="56"/>
                    <a:pt x="56" y="59"/>
                    <a:pt x="51" y="62"/>
                  </a:cubicBezTo>
                  <a:cubicBezTo>
                    <a:pt x="51" y="66"/>
                    <a:pt x="51" y="66"/>
                    <a:pt x="51" y="66"/>
                  </a:cubicBezTo>
                  <a:cubicBezTo>
                    <a:pt x="53" y="66"/>
                    <a:pt x="53" y="66"/>
                    <a:pt x="53" y="66"/>
                  </a:cubicBezTo>
                  <a:cubicBezTo>
                    <a:pt x="55" y="65"/>
                    <a:pt x="55" y="65"/>
                    <a:pt x="55" y="65"/>
                  </a:cubicBezTo>
                  <a:cubicBezTo>
                    <a:pt x="56" y="68"/>
                    <a:pt x="56" y="68"/>
                    <a:pt x="56" y="68"/>
                  </a:cubicBezTo>
                  <a:cubicBezTo>
                    <a:pt x="57" y="70"/>
                    <a:pt x="57" y="72"/>
                    <a:pt x="57" y="73"/>
                  </a:cubicBezTo>
                  <a:cubicBezTo>
                    <a:pt x="57" y="75"/>
                    <a:pt x="57" y="77"/>
                    <a:pt x="56" y="79"/>
                  </a:cubicBezTo>
                  <a:cubicBezTo>
                    <a:pt x="56" y="80"/>
                    <a:pt x="56" y="80"/>
                    <a:pt x="56" y="80"/>
                  </a:cubicBezTo>
                  <a:cubicBezTo>
                    <a:pt x="56" y="80"/>
                    <a:pt x="56" y="80"/>
                    <a:pt x="56" y="80"/>
                  </a:cubicBezTo>
                  <a:cubicBezTo>
                    <a:pt x="57" y="82"/>
                    <a:pt x="57" y="84"/>
                    <a:pt x="57" y="86"/>
                  </a:cubicBezTo>
                  <a:cubicBezTo>
                    <a:pt x="57" y="88"/>
                    <a:pt x="57" y="90"/>
                    <a:pt x="56" y="92"/>
                  </a:cubicBezTo>
                  <a:cubicBezTo>
                    <a:pt x="55" y="93"/>
                    <a:pt x="55" y="93"/>
                    <a:pt x="55" y="93"/>
                  </a:cubicBezTo>
                  <a:cubicBezTo>
                    <a:pt x="53" y="94"/>
                    <a:pt x="53" y="94"/>
                    <a:pt x="53" y="94"/>
                  </a:cubicBezTo>
                  <a:cubicBezTo>
                    <a:pt x="15" y="97"/>
                    <a:pt x="15" y="97"/>
                    <a:pt x="15" y="97"/>
                  </a:cubicBezTo>
                  <a:cubicBezTo>
                    <a:pt x="13" y="97"/>
                    <a:pt x="13" y="97"/>
                    <a:pt x="13" y="97"/>
                  </a:cubicBezTo>
                  <a:cubicBezTo>
                    <a:pt x="12" y="95"/>
                    <a:pt x="12" y="95"/>
                    <a:pt x="12" y="95"/>
                  </a:cubicBezTo>
                  <a:cubicBezTo>
                    <a:pt x="11" y="93"/>
                    <a:pt x="11" y="91"/>
                    <a:pt x="10" y="90"/>
                  </a:cubicBezTo>
                  <a:cubicBezTo>
                    <a:pt x="10" y="88"/>
                    <a:pt x="11" y="86"/>
                    <a:pt x="12" y="83"/>
                  </a:cubicBezTo>
                  <a:cubicBezTo>
                    <a:pt x="12" y="83"/>
                    <a:pt x="12" y="83"/>
                    <a:pt x="12" y="83"/>
                  </a:cubicBezTo>
                  <a:cubicBezTo>
                    <a:pt x="12" y="82"/>
                    <a:pt x="12" y="82"/>
                    <a:pt x="12" y="82"/>
                  </a:cubicBezTo>
                  <a:cubicBezTo>
                    <a:pt x="11" y="81"/>
                    <a:pt x="11" y="79"/>
                    <a:pt x="10" y="77"/>
                  </a:cubicBezTo>
                  <a:cubicBezTo>
                    <a:pt x="10" y="75"/>
                    <a:pt x="11" y="73"/>
                    <a:pt x="12" y="71"/>
                  </a:cubicBezTo>
                  <a:cubicBezTo>
                    <a:pt x="13" y="69"/>
                    <a:pt x="13" y="69"/>
                    <a:pt x="13" y="69"/>
                  </a:cubicBezTo>
                  <a:cubicBezTo>
                    <a:pt x="15" y="69"/>
                    <a:pt x="15" y="69"/>
                    <a:pt x="15" y="69"/>
                  </a:cubicBezTo>
                  <a:cubicBezTo>
                    <a:pt x="16" y="69"/>
                    <a:pt x="16" y="69"/>
                    <a:pt x="16" y="69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11" y="60"/>
                    <a:pt x="7" y="56"/>
                    <a:pt x="5" y="51"/>
                  </a:cubicBezTo>
                  <a:cubicBezTo>
                    <a:pt x="2" y="46"/>
                    <a:pt x="0" y="40"/>
                    <a:pt x="0" y="34"/>
                  </a:cubicBezTo>
                  <a:cubicBezTo>
                    <a:pt x="0" y="25"/>
                    <a:pt x="4" y="16"/>
                    <a:pt x="10" y="10"/>
                  </a:cubicBezTo>
                  <a:cubicBezTo>
                    <a:pt x="16" y="4"/>
                    <a:pt x="24" y="0"/>
                    <a:pt x="33" y="0"/>
                  </a:cubicBezTo>
                  <a:close/>
                  <a:moveTo>
                    <a:pt x="26" y="40"/>
                  </a:moveTo>
                  <a:cubicBezTo>
                    <a:pt x="27" y="41"/>
                    <a:pt x="27" y="41"/>
                    <a:pt x="28" y="41"/>
                  </a:cubicBezTo>
                  <a:cubicBezTo>
                    <a:pt x="28" y="41"/>
                    <a:pt x="29" y="41"/>
                    <a:pt x="30" y="40"/>
                  </a:cubicBezTo>
                  <a:cubicBezTo>
                    <a:pt x="30" y="39"/>
                    <a:pt x="30" y="39"/>
                    <a:pt x="30" y="39"/>
                  </a:cubicBezTo>
                  <a:cubicBezTo>
                    <a:pt x="31" y="40"/>
                    <a:pt x="31" y="40"/>
                    <a:pt x="31" y="40"/>
                  </a:cubicBezTo>
                  <a:cubicBezTo>
                    <a:pt x="32" y="41"/>
                    <a:pt x="32" y="41"/>
                    <a:pt x="33" y="41"/>
                  </a:cubicBezTo>
                  <a:cubicBezTo>
                    <a:pt x="34" y="41"/>
                    <a:pt x="35" y="41"/>
                    <a:pt x="35" y="40"/>
                  </a:cubicBezTo>
                  <a:cubicBezTo>
                    <a:pt x="36" y="39"/>
                    <a:pt x="36" y="39"/>
                    <a:pt x="36" y="39"/>
                  </a:cubicBezTo>
                  <a:cubicBezTo>
                    <a:pt x="36" y="40"/>
                    <a:pt x="36" y="40"/>
                    <a:pt x="36" y="40"/>
                  </a:cubicBezTo>
                  <a:cubicBezTo>
                    <a:pt x="37" y="41"/>
                    <a:pt x="38" y="41"/>
                    <a:pt x="39" y="41"/>
                  </a:cubicBezTo>
                  <a:cubicBezTo>
                    <a:pt x="40" y="41"/>
                    <a:pt x="41" y="41"/>
                    <a:pt x="42" y="40"/>
                  </a:cubicBezTo>
                  <a:cubicBezTo>
                    <a:pt x="43" y="38"/>
                    <a:pt x="43" y="38"/>
                    <a:pt x="43" y="38"/>
                  </a:cubicBezTo>
                  <a:cubicBezTo>
                    <a:pt x="46" y="40"/>
                    <a:pt x="46" y="40"/>
                    <a:pt x="46" y="40"/>
                  </a:cubicBezTo>
                  <a:cubicBezTo>
                    <a:pt x="39" y="52"/>
                    <a:pt x="39" y="52"/>
                    <a:pt x="39" y="52"/>
                  </a:cubicBezTo>
                  <a:cubicBezTo>
                    <a:pt x="39" y="67"/>
                    <a:pt x="39" y="67"/>
                    <a:pt x="39" y="67"/>
                  </a:cubicBezTo>
                  <a:cubicBezTo>
                    <a:pt x="44" y="66"/>
                    <a:pt x="44" y="66"/>
                    <a:pt x="44" y="66"/>
                  </a:cubicBezTo>
                  <a:cubicBezTo>
                    <a:pt x="44" y="60"/>
                    <a:pt x="44" y="60"/>
                    <a:pt x="44" y="60"/>
                  </a:cubicBezTo>
                  <a:cubicBezTo>
                    <a:pt x="44" y="58"/>
                    <a:pt x="44" y="58"/>
                    <a:pt x="44" y="58"/>
                  </a:cubicBezTo>
                  <a:cubicBezTo>
                    <a:pt x="46" y="57"/>
                    <a:pt x="46" y="57"/>
                    <a:pt x="46" y="57"/>
                  </a:cubicBezTo>
                  <a:cubicBezTo>
                    <a:pt x="50" y="55"/>
                    <a:pt x="54" y="52"/>
                    <a:pt x="56" y="47"/>
                  </a:cubicBezTo>
                  <a:cubicBezTo>
                    <a:pt x="59" y="44"/>
                    <a:pt x="60" y="39"/>
                    <a:pt x="60" y="34"/>
                  </a:cubicBezTo>
                  <a:cubicBezTo>
                    <a:pt x="60" y="27"/>
                    <a:pt x="57" y="20"/>
                    <a:pt x="52" y="15"/>
                  </a:cubicBezTo>
                  <a:cubicBezTo>
                    <a:pt x="47" y="10"/>
                    <a:pt x="41" y="7"/>
                    <a:pt x="33" y="7"/>
                  </a:cubicBezTo>
                  <a:cubicBezTo>
                    <a:pt x="26" y="7"/>
                    <a:pt x="19" y="10"/>
                    <a:pt x="15" y="15"/>
                  </a:cubicBezTo>
                  <a:cubicBezTo>
                    <a:pt x="10" y="20"/>
                    <a:pt x="7" y="27"/>
                    <a:pt x="7" y="34"/>
                  </a:cubicBezTo>
                  <a:cubicBezTo>
                    <a:pt x="7" y="39"/>
                    <a:pt x="8" y="44"/>
                    <a:pt x="11" y="48"/>
                  </a:cubicBezTo>
                  <a:cubicBezTo>
                    <a:pt x="13" y="52"/>
                    <a:pt x="17" y="55"/>
                    <a:pt x="21" y="58"/>
                  </a:cubicBezTo>
                  <a:cubicBezTo>
                    <a:pt x="23" y="59"/>
                    <a:pt x="23" y="59"/>
                    <a:pt x="23" y="59"/>
                  </a:cubicBezTo>
                  <a:cubicBezTo>
                    <a:pt x="23" y="61"/>
                    <a:pt x="23" y="61"/>
                    <a:pt x="23" y="61"/>
                  </a:cubicBezTo>
                  <a:cubicBezTo>
                    <a:pt x="23" y="67"/>
                    <a:pt x="23" y="67"/>
                    <a:pt x="23" y="67"/>
                  </a:cubicBezTo>
                  <a:cubicBezTo>
                    <a:pt x="29" y="67"/>
                    <a:pt x="29" y="67"/>
                    <a:pt x="29" y="67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22" y="40"/>
                    <a:pt x="22" y="40"/>
                    <a:pt x="22" y="40"/>
                  </a:cubicBezTo>
                  <a:cubicBezTo>
                    <a:pt x="25" y="38"/>
                    <a:pt x="25" y="38"/>
                    <a:pt x="25" y="38"/>
                  </a:cubicBezTo>
                  <a:cubicBezTo>
                    <a:pt x="26" y="40"/>
                    <a:pt x="26" y="40"/>
                    <a:pt x="26" y="40"/>
                  </a:cubicBezTo>
                  <a:close/>
                  <a:moveTo>
                    <a:pt x="40" y="43"/>
                  </a:moveTo>
                  <a:cubicBezTo>
                    <a:pt x="40" y="43"/>
                    <a:pt x="40" y="43"/>
                    <a:pt x="39" y="43"/>
                  </a:cubicBezTo>
                  <a:cubicBezTo>
                    <a:pt x="38" y="43"/>
                    <a:pt x="37" y="43"/>
                    <a:pt x="36" y="42"/>
                  </a:cubicBezTo>
                  <a:cubicBezTo>
                    <a:pt x="35" y="42"/>
                    <a:pt x="34" y="43"/>
                    <a:pt x="33" y="43"/>
                  </a:cubicBezTo>
                  <a:cubicBezTo>
                    <a:pt x="32" y="43"/>
                    <a:pt x="31" y="42"/>
                    <a:pt x="30" y="42"/>
                  </a:cubicBezTo>
                  <a:cubicBezTo>
                    <a:pt x="29" y="42"/>
                    <a:pt x="28" y="43"/>
                    <a:pt x="28" y="43"/>
                  </a:cubicBezTo>
                  <a:cubicBezTo>
                    <a:pt x="27" y="43"/>
                    <a:pt x="27" y="43"/>
                    <a:pt x="27" y="42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32" y="51"/>
                    <a:pt x="32" y="51"/>
                    <a:pt x="32" y="51"/>
                  </a:cubicBezTo>
                  <a:cubicBezTo>
                    <a:pt x="32" y="51"/>
                    <a:pt x="32" y="51"/>
                    <a:pt x="32" y="51"/>
                  </a:cubicBezTo>
                  <a:cubicBezTo>
                    <a:pt x="32" y="67"/>
                    <a:pt x="32" y="67"/>
                    <a:pt x="32" y="67"/>
                  </a:cubicBezTo>
                  <a:cubicBezTo>
                    <a:pt x="35" y="67"/>
                    <a:pt x="35" y="67"/>
                    <a:pt x="35" y="67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0"/>
                    <a:pt x="35" y="50"/>
                    <a:pt x="35" y="50"/>
                  </a:cubicBezTo>
                  <a:cubicBezTo>
                    <a:pt x="40" y="43"/>
                    <a:pt x="40" y="43"/>
                    <a:pt x="40" y="43"/>
                  </a:cubicBezTo>
                  <a:close/>
                  <a:moveTo>
                    <a:pt x="43" y="96"/>
                  </a:moveTo>
                  <a:cubicBezTo>
                    <a:pt x="24" y="98"/>
                    <a:pt x="24" y="98"/>
                    <a:pt x="24" y="98"/>
                  </a:cubicBezTo>
                  <a:cubicBezTo>
                    <a:pt x="25" y="103"/>
                    <a:pt x="29" y="106"/>
                    <a:pt x="34" y="106"/>
                  </a:cubicBezTo>
                  <a:cubicBezTo>
                    <a:pt x="39" y="106"/>
                    <a:pt x="43" y="102"/>
                    <a:pt x="43" y="97"/>
                  </a:cubicBezTo>
                  <a:cubicBezTo>
                    <a:pt x="43" y="97"/>
                    <a:pt x="43" y="97"/>
                    <a:pt x="43" y="96"/>
                  </a:cubicBezTo>
                  <a:close/>
                  <a:moveTo>
                    <a:pt x="50" y="85"/>
                  </a:moveTo>
                  <a:cubicBezTo>
                    <a:pt x="17" y="88"/>
                    <a:pt x="17" y="88"/>
                    <a:pt x="17" y="88"/>
                  </a:cubicBezTo>
                  <a:cubicBezTo>
                    <a:pt x="17" y="89"/>
                    <a:pt x="17" y="89"/>
                    <a:pt x="17" y="89"/>
                  </a:cubicBezTo>
                  <a:cubicBezTo>
                    <a:pt x="17" y="89"/>
                    <a:pt x="17" y="90"/>
                    <a:pt x="17" y="90"/>
                  </a:cubicBezTo>
                  <a:cubicBezTo>
                    <a:pt x="50" y="87"/>
                    <a:pt x="50" y="87"/>
                    <a:pt x="50" y="87"/>
                  </a:cubicBezTo>
                  <a:cubicBezTo>
                    <a:pt x="50" y="87"/>
                    <a:pt x="50" y="86"/>
                    <a:pt x="50" y="86"/>
                  </a:cubicBezTo>
                  <a:cubicBezTo>
                    <a:pt x="50" y="86"/>
                    <a:pt x="50" y="86"/>
                    <a:pt x="50" y="85"/>
                  </a:cubicBezTo>
                  <a:close/>
                  <a:moveTo>
                    <a:pt x="50" y="73"/>
                  </a:moveTo>
                  <a:cubicBezTo>
                    <a:pt x="17" y="76"/>
                    <a:pt x="17" y="76"/>
                    <a:pt x="17" y="76"/>
                  </a:cubicBezTo>
                  <a:cubicBezTo>
                    <a:pt x="17" y="76"/>
                    <a:pt x="17" y="76"/>
                    <a:pt x="17" y="77"/>
                  </a:cubicBezTo>
                  <a:cubicBezTo>
                    <a:pt x="17" y="77"/>
                    <a:pt x="17" y="77"/>
                    <a:pt x="17" y="77"/>
                  </a:cubicBezTo>
                  <a:cubicBezTo>
                    <a:pt x="50" y="74"/>
                    <a:pt x="50" y="74"/>
                    <a:pt x="50" y="74"/>
                  </a:cubicBezTo>
                  <a:cubicBezTo>
                    <a:pt x="50" y="74"/>
                    <a:pt x="50" y="74"/>
                    <a:pt x="50" y="73"/>
                  </a:cubicBezTo>
                  <a:cubicBezTo>
                    <a:pt x="50" y="73"/>
                    <a:pt x="50" y="73"/>
                    <a:pt x="50" y="7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6430" tIns="48216" rIns="96430" bIns="48216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</a:pPr>
              <a:endParaRPr lang="zh-CN" altLang="en-US" sz="95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0" name="Freeform 19"/>
            <p:cNvSpPr>
              <a:spLocks noEditPoints="1"/>
            </p:cNvSpPr>
            <p:nvPr/>
          </p:nvSpPr>
          <p:spPr bwMode="auto">
            <a:xfrm>
              <a:off x="7348218" y="5147991"/>
              <a:ext cx="387383" cy="332044"/>
            </a:xfrm>
            <a:custGeom>
              <a:avLst/>
              <a:gdLst>
                <a:gd name="T0" fmla="*/ 4 w 94"/>
                <a:gd name="T1" fmla="*/ 19 h 81"/>
                <a:gd name="T2" fmla="*/ 46 w 94"/>
                <a:gd name="T3" fmla="*/ 19 h 81"/>
                <a:gd name="T4" fmla="*/ 50 w 94"/>
                <a:gd name="T5" fmla="*/ 16 h 81"/>
                <a:gd name="T6" fmla="*/ 73 w 94"/>
                <a:gd name="T7" fmla="*/ 0 h 81"/>
                <a:gd name="T8" fmla="*/ 73 w 94"/>
                <a:gd name="T9" fmla="*/ 33 h 81"/>
                <a:gd name="T10" fmla="*/ 73 w 94"/>
                <a:gd name="T11" fmla="*/ 66 h 81"/>
                <a:gd name="T12" fmla="*/ 50 w 94"/>
                <a:gd name="T13" fmla="*/ 49 h 81"/>
                <a:gd name="T14" fmla="*/ 46 w 94"/>
                <a:gd name="T15" fmla="*/ 47 h 81"/>
                <a:gd name="T16" fmla="*/ 33 w 94"/>
                <a:gd name="T17" fmla="*/ 47 h 81"/>
                <a:gd name="T18" fmla="*/ 40 w 94"/>
                <a:gd name="T19" fmla="*/ 70 h 81"/>
                <a:gd name="T20" fmla="*/ 45 w 94"/>
                <a:gd name="T21" fmla="*/ 70 h 81"/>
                <a:gd name="T22" fmla="*/ 45 w 94"/>
                <a:gd name="T23" fmla="*/ 81 h 81"/>
                <a:gd name="T24" fmla="*/ 43 w 94"/>
                <a:gd name="T25" fmla="*/ 81 h 81"/>
                <a:gd name="T26" fmla="*/ 21 w 94"/>
                <a:gd name="T27" fmla="*/ 81 h 81"/>
                <a:gd name="T28" fmla="*/ 11 w 94"/>
                <a:gd name="T29" fmla="*/ 47 h 81"/>
                <a:gd name="T30" fmla="*/ 4 w 94"/>
                <a:gd name="T31" fmla="*/ 47 h 81"/>
                <a:gd name="T32" fmla="*/ 4 w 94"/>
                <a:gd name="T33" fmla="*/ 19 h 81"/>
                <a:gd name="T34" fmla="*/ 87 w 94"/>
                <a:gd name="T35" fmla="*/ 23 h 81"/>
                <a:gd name="T36" fmla="*/ 94 w 94"/>
                <a:gd name="T37" fmla="*/ 33 h 81"/>
                <a:gd name="T38" fmla="*/ 87 w 94"/>
                <a:gd name="T39" fmla="*/ 43 h 81"/>
                <a:gd name="T40" fmla="*/ 87 w 94"/>
                <a:gd name="T41" fmla="*/ 66 h 81"/>
                <a:gd name="T42" fmla="*/ 78 w 94"/>
                <a:gd name="T43" fmla="*/ 66 h 81"/>
                <a:gd name="T44" fmla="*/ 78 w 94"/>
                <a:gd name="T45" fmla="*/ 0 h 81"/>
                <a:gd name="T46" fmla="*/ 87 w 94"/>
                <a:gd name="T47" fmla="*/ 0 h 81"/>
                <a:gd name="T48" fmla="*/ 87 w 94"/>
                <a:gd name="T49" fmla="*/ 23 h 81"/>
                <a:gd name="T50" fmla="*/ 46 w 94"/>
                <a:gd name="T51" fmla="*/ 49 h 81"/>
                <a:gd name="T52" fmla="*/ 37 w 94"/>
                <a:gd name="T53" fmla="*/ 49 h 81"/>
                <a:gd name="T54" fmla="*/ 40 w 94"/>
                <a:gd name="T55" fmla="*/ 61 h 81"/>
                <a:gd name="T56" fmla="*/ 43 w 94"/>
                <a:gd name="T57" fmla="*/ 61 h 81"/>
                <a:gd name="T58" fmla="*/ 43 w 94"/>
                <a:gd name="T59" fmla="*/ 57 h 81"/>
                <a:gd name="T60" fmla="*/ 46 w 94"/>
                <a:gd name="T61" fmla="*/ 49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94" h="81">
                  <a:moveTo>
                    <a:pt x="4" y="19"/>
                  </a:moveTo>
                  <a:cubicBezTo>
                    <a:pt x="46" y="19"/>
                    <a:pt x="46" y="19"/>
                    <a:pt x="46" y="19"/>
                  </a:cubicBezTo>
                  <a:cubicBezTo>
                    <a:pt x="50" y="16"/>
                    <a:pt x="50" y="16"/>
                    <a:pt x="50" y="16"/>
                  </a:cubicBezTo>
                  <a:cubicBezTo>
                    <a:pt x="73" y="0"/>
                    <a:pt x="73" y="0"/>
                    <a:pt x="73" y="0"/>
                  </a:cubicBezTo>
                  <a:cubicBezTo>
                    <a:pt x="73" y="33"/>
                    <a:pt x="73" y="33"/>
                    <a:pt x="73" y="33"/>
                  </a:cubicBezTo>
                  <a:cubicBezTo>
                    <a:pt x="73" y="66"/>
                    <a:pt x="73" y="66"/>
                    <a:pt x="73" y="66"/>
                  </a:cubicBezTo>
                  <a:cubicBezTo>
                    <a:pt x="50" y="49"/>
                    <a:pt x="50" y="49"/>
                    <a:pt x="50" y="49"/>
                  </a:cubicBezTo>
                  <a:cubicBezTo>
                    <a:pt x="46" y="47"/>
                    <a:pt x="46" y="47"/>
                    <a:pt x="46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40" y="70"/>
                    <a:pt x="40" y="70"/>
                    <a:pt x="40" y="70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5" y="81"/>
                    <a:pt x="45" y="81"/>
                    <a:pt x="45" y="81"/>
                  </a:cubicBezTo>
                  <a:cubicBezTo>
                    <a:pt x="43" y="81"/>
                    <a:pt x="43" y="81"/>
                    <a:pt x="43" y="81"/>
                  </a:cubicBezTo>
                  <a:cubicBezTo>
                    <a:pt x="21" y="81"/>
                    <a:pt x="21" y="81"/>
                    <a:pt x="21" y="81"/>
                  </a:cubicBezTo>
                  <a:cubicBezTo>
                    <a:pt x="11" y="47"/>
                    <a:pt x="11" y="47"/>
                    <a:pt x="11" y="47"/>
                  </a:cubicBezTo>
                  <a:cubicBezTo>
                    <a:pt x="4" y="47"/>
                    <a:pt x="4" y="47"/>
                    <a:pt x="4" y="47"/>
                  </a:cubicBezTo>
                  <a:cubicBezTo>
                    <a:pt x="0" y="37"/>
                    <a:pt x="0" y="28"/>
                    <a:pt x="4" y="19"/>
                  </a:cubicBezTo>
                  <a:close/>
                  <a:moveTo>
                    <a:pt x="87" y="23"/>
                  </a:moveTo>
                  <a:cubicBezTo>
                    <a:pt x="91" y="24"/>
                    <a:pt x="94" y="28"/>
                    <a:pt x="94" y="33"/>
                  </a:cubicBezTo>
                  <a:cubicBezTo>
                    <a:pt x="94" y="38"/>
                    <a:pt x="91" y="42"/>
                    <a:pt x="87" y="43"/>
                  </a:cubicBezTo>
                  <a:cubicBezTo>
                    <a:pt x="87" y="66"/>
                    <a:pt x="87" y="66"/>
                    <a:pt x="87" y="66"/>
                  </a:cubicBezTo>
                  <a:cubicBezTo>
                    <a:pt x="78" y="66"/>
                    <a:pt x="78" y="66"/>
                    <a:pt x="78" y="66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87" y="0"/>
                    <a:pt x="87" y="0"/>
                    <a:pt x="87" y="0"/>
                  </a:cubicBezTo>
                  <a:cubicBezTo>
                    <a:pt x="87" y="23"/>
                    <a:pt x="87" y="23"/>
                    <a:pt x="87" y="23"/>
                  </a:cubicBezTo>
                  <a:close/>
                  <a:moveTo>
                    <a:pt x="46" y="49"/>
                  </a:moveTo>
                  <a:cubicBezTo>
                    <a:pt x="37" y="49"/>
                    <a:pt x="37" y="49"/>
                    <a:pt x="37" y="49"/>
                  </a:cubicBezTo>
                  <a:cubicBezTo>
                    <a:pt x="40" y="61"/>
                    <a:pt x="40" y="61"/>
                    <a:pt x="40" y="61"/>
                  </a:cubicBezTo>
                  <a:cubicBezTo>
                    <a:pt x="43" y="61"/>
                    <a:pt x="43" y="61"/>
                    <a:pt x="43" y="61"/>
                  </a:cubicBezTo>
                  <a:cubicBezTo>
                    <a:pt x="43" y="57"/>
                    <a:pt x="43" y="57"/>
                    <a:pt x="43" y="57"/>
                  </a:cubicBezTo>
                  <a:lnTo>
                    <a:pt x="46" y="4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6430" tIns="48216" rIns="96430" bIns="48216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</a:pPr>
              <a:endParaRPr lang="zh-CN" altLang="en-US" sz="95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30" name="TextBox 8"/>
          <p:cNvSpPr txBox="1"/>
          <p:nvPr/>
        </p:nvSpPr>
        <p:spPr>
          <a:xfrm>
            <a:off x="4454798" y="172132"/>
            <a:ext cx="3949155" cy="61531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zh-CN" altLang="en-US" sz="40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总结收获</a:t>
            </a:r>
            <a:endParaRPr lang="zh-CN" altLang="en-US" sz="40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886327" y="591989"/>
            <a:ext cx="11086097" cy="0"/>
            <a:chOff x="1028775" y="591989"/>
            <a:chExt cx="11086097" cy="0"/>
          </a:xfrm>
        </p:grpSpPr>
        <p:cxnSp>
          <p:nvCxnSpPr>
            <p:cNvPr id="3" name="直接连接符 2"/>
            <p:cNvCxnSpPr/>
            <p:nvPr/>
          </p:nvCxnSpPr>
          <p:spPr>
            <a:xfrm>
              <a:off x="1028775" y="591989"/>
              <a:ext cx="3504197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/>
            <p:cNvCxnSpPr/>
            <p:nvPr/>
          </p:nvCxnSpPr>
          <p:spPr>
            <a:xfrm>
              <a:off x="8610675" y="591989"/>
              <a:ext cx="3504197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文本框 1"/>
          <p:cNvSpPr txBox="1"/>
          <p:nvPr/>
        </p:nvSpPr>
        <p:spPr>
          <a:xfrm>
            <a:off x="8625840" y="4840605"/>
            <a:ext cx="349250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小组协作：</a:t>
            </a:r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>
                <a:latin typeface="+mj-ea"/>
                <a:ea typeface="+mj-ea"/>
                <a:sym typeface="+mn-ea"/>
              </a:rPr>
              <a:t>组员之间积极交流讨论、进行</a:t>
            </a:r>
            <a:r>
              <a:rPr lang="zh-CN" altLang="en-US">
                <a:latin typeface="+mj-ea"/>
                <a:ea typeface="+mj-ea"/>
                <a:sym typeface="+mn-ea"/>
              </a:rPr>
              <a:t>观点交换，共同学习新知，修改代码优化模型，协作完成任务</a:t>
            </a:r>
            <a:endParaRPr lang="zh-CN" altLang="en-US">
              <a:latin typeface="+mj-ea"/>
              <a:ea typeface="+mj-ea"/>
            </a:endParaRPr>
          </a:p>
          <a:p>
            <a:endParaRPr lang="zh-CN" altLang="en-US">
              <a:latin typeface="+mj-ea"/>
              <a:ea typeface="+mj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252595" y="1168400"/>
            <a:ext cx="453390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新知拓展：</a:t>
            </a:r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/>
              <a:t>对多元时间序列预测任务有了深入认知，了解了</a:t>
            </a:r>
            <a:r>
              <a:rPr lang="en-US" altLang="zh-CN"/>
              <a:t>STGNNS</a:t>
            </a:r>
            <a:r>
              <a:rPr lang="zh-CN" altLang="en-US"/>
              <a:t>、</a:t>
            </a:r>
            <a:r>
              <a:rPr lang="en-US" altLang="zh-CN"/>
              <a:t>GCN</a:t>
            </a:r>
            <a:r>
              <a:rPr lang="zh-CN" altLang="en-US"/>
              <a:t>以及</a:t>
            </a:r>
            <a:r>
              <a:rPr lang="en-US" altLang="zh-CN"/>
              <a:t>STID</a:t>
            </a:r>
            <a:r>
              <a:rPr lang="zh-CN" altLang="en-US"/>
              <a:t>对减轻时空同一性在预测任务中影响的原理和代码实现，学习了嵌入多个特征层的方法</a:t>
            </a:r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357505" y="4820285"/>
            <a:ext cx="4055745" cy="1291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问题解决：</a:t>
            </a:r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/>
              <a:t>探索出模型优化的路径，如增加评估指标、学习率调度器的使用、结合需求调整模型训练参数等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259"/>
          <p:cNvSpPr>
            <a:spLocks noChangeArrowheads="1"/>
          </p:cNvSpPr>
          <p:nvPr/>
        </p:nvSpPr>
        <p:spPr bwMode="auto">
          <a:xfrm>
            <a:off x="1028775" y="2728987"/>
            <a:ext cx="6552728" cy="12311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en-US" altLang="zh-CN" sz="8000" b="1" dirty="0">
                <a:solidFill>
                  <a:schemeClr val="accent1"/>
                </a:solidFill>
                <a:cs typeface="Arial" panose="020B0604020202020204" pitchFamily="34" charset="0"/>
              </a:rPr>
              <a:t>THANK YOU</a:t>
            </a:r>
            <a:endParaRPr lang="en-US" altLang="zh-CN" sz="8000" b="1" dirty="0">
              <a:solidFill>
                <a:schemeClr val="accent6"/>
              </a:solidFill>
              <a:cs typeface="Arial" panose="020B0604020202020204" pitchFamily="34" charset="0"/>
            </a:endParaRPr>
          </a:p>
        </p:txBody>
      </p:sp>
      <p:sp>
        <p:nvSpPr>
          <p:cNvPr id="12" name="矩形 259"/>
          <p:cNvSpPr>
            <a:spLocks noChangeArrowheads="1"/>
          </p:cNvSpPr>
          <p:nvPr/>
        </p:nvSpPr>
        <p:spPr bwMode="auto">
          <a:xfrm>
            <a:off x="1028776" y="4157813"/>
            <a:ext cx="3761621" cy="492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zh-CN" altLang="en-US" dirty="0">
                <a:solidFill>
                  <a:schemeClr val="accent1"/>
                </a:solidFill>
                <a:cs typeface="Arial" panose="020B0604020202020204" pitchFamily="34" charset="0"/>
              </a:rPr>
              <a:t>感谢聆听，批评指导</a:t>
            </a:r>
            <a:endParaRPr lang="zh-CN" altLang="en-US" dirty="0">
              <a:solidFill>
                <a:schemeClr val="accent1"/>
              </a:solidFill>
              <a:cs typeface="Arial" panose="020B0604020202020204" pitchFamily="34" charset="0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640" t="20132"/>
          <a:stretch>
            <a:fillRect/>
          </a:stretch>
        </p:blipFill>
        <p:spPr>
          <a:xfrm>
            <a:off x="6253909" y="1672109"/>
            <a:ext cx="6604488" cy="55605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任意多边形 36"/>
          <p:cNvSpPr/>
          <p:nvPr/>
        </p:nvSpPr>
        <p:spPr bwMode="auto">
          <a:xfrm>
            <a:off x="0" y="1840924"/>
            <a:ext cx="5254752" cy="3808859"/>
          </a:xfrm>
          <a:custGeom>
            <a:avLst/>
            <a:gdLst>
              <a:gd name="connsiteX0" fmla="*/ 0 w 5254752"/>
              <a:gd name="connsiteY0" fmla="*/ 0 h 3808859"/>
              <a:gd name="connsiteX1" fmla="*/ 2094866 w 5254752"/>
              <a:gd name="connsiteY1" fmla="*/ 0 h 3808859"/>
              <a:gd name="connsiteX2" fmla="*/ 3657269 w 5254752"/>
              <a:gd name="connsiteY2" fmla="*/ 0 h 3808859"/>
              <a:gd name="connsiteX3" fmla="*/ 3693071 w 5254752"/>
              <a:gd name="connsiteY3" fmla="*/ 0 h 3808859"/>
              <a:gd name="connsiteX4" fmla="*/ 3793929 w 5254752"/>
              <a:gd name="connsiteY4" fmla="*/ 0 h 3808859"/>
              <a:gd name="connsiteX5" fmla="*/ 4797400 w 5254752"/>
              <a:gd name="connsiteY5" fmla="*/ 0 h 3808859"/>
              <a:gd name="connsiteX6" fmla="*/ 5254752 w 5254752"/>
              <a:gd name="connsiteY6" fmla="*/ 457896 h 3808859"/>
              <a:gd name="connsiteX7" fmla="*/ 5254752 w 5254752"/>
              <a:gd name="connsiteY7" fmla="*/ 3350964 h 3808859"/>
              <a:gd name="connsiteX8" fmla="*/ 4797400 w 5254752"/>
              <a:gd name="connsiteY8" fmla="*/ 3808859 h 3808859"/>
              <a:gd name="connsiteX9" fmla="*/ 3718218 w 5254752"/>
              <a:gd name="connsiteY9" fmla="*/ 3808859 h 3808859"/>
              <a:gd name="connsiteX10" fmla="*/ 3693071 w 5254752"/>
              <a:gd name="connsiteY10" fmla="*/ 3808859 h 3808859"/>
              <a:gd name="connsiteX11" fmla="*/ 3544443 w 5254752"/>
              <a:gd name="connsiteY11" fmla="*/ 3808859 h 3808859"/>
              <a:gd name="connsiteX12" fmla="*/ 2094866 w 5254752"/>
              <a:gd name="connsiteY12" fmla="*/ 3808859 h 3808859"/>
              <a:gd name="connsiteX13" fmla="*/ 0 w 5254752"/>
              <a:gd name="connsiteY13" fmla="*/ 3808859 h 3808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254752" h="3808859">
                <a:moveTo>
                  <a:pt x="0" y="0"/>
                </a:moveTo>
                <a:lnTo>
                  <a:pt x="2094866" y="0"/>
                </a:lnTo>
                <a:cubicBezTo>
                  <a:pt x="2770500" y="0"/>
                  <a:pt x="3277225" y="0"/>
                  <a:pt x="3657269" y="0"/>
                </a:cubicBezTo>
                <a:lnTo>
                  <a:pt x="3693071" y="0"/>
                </a:lnTo>
                <a:lnTo>
                  <a:pt x="3793929" y="0"/>
                </a:lnTo>
                <a:cubicBezTo>
                  <a:pt x="4797400" y="0"/>
                  <a:pt x="4797400" y="0"/>
                  <a:pt x="4797400" y="0"/>
                </a:cubicBezTo>
                <a:cubicBezTo>
                  <a:pt x="5046865" y="0"/>
                  <a:pt x="5254752" y="208134"/>
                  <a:pt x="5254752" y="457896"/>
                </a:cubicBezTo>
                <a:lnTo>
                  <a:pt x="5254752" y="3350964"/>
                </a:lnTo>
                <a:cubicBezTo>
                  <a:pt x="5254752" y="3611131"/>
                  <a:pt x="5046865" y="3808859"/>
                  <a:pt x="4797400" y="3808859"/>
                </a:cubicBezTo>
                <a:cubicBezTo>
                  <a:pt x="4375129" y="3808859"/>
                  <a:pt x="4018838" y="3808859"/>
                  <a:pt x="3718218" y="3808859"/>
                </a:cubicBezTo>
                <a:lnTo>
                  <a:pt x="3693071" y="3808859"/>
                </a:lnTo>
                <a:lnTo>
                  <a:pt x="3544443" y="3808859"/>
                </a:lnTo>
                <a:cubicBezTo>
                  <a:pt x="2094866" y="3808859"/>
                  <a:pt x="2094866" y="3808859"/>
                  <a:pt x="2094866" y="3808859"/>
                </a:cubicBezTo>
                <a:lnTo>
                  <a:pt x="0" y="380885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128580" tIns="64290" rIns="128580" bIns="64290" numCol="1" anchor="t" anchorCtr="0" compatLnSpc="1">
            <a:noAutofit/>
          </a:bodyPr>
          <a:lstStyle/>
          <a:p>
            <a:endParaRPr lang="zh-CN" altLang="en-US" dirty="0">
              <a:latin typeface="微软雅黑" panose="020B0503020204020204" pitchFamily="34" charset="-122"/>
            </a:endParaRPr>
          </a:p>
        </p:txBody>
      </p:sp>
      <p:sp>
        <p:nvSpPr>
          <p:cNvPr id="12" name="MH_SubTitle_1"/>
          <p:cNvSpPr/>
          <p:nvPr>
            <p:custDataLst>
              <p:tags r:id="rId1"/>
            </p:custDataLst>
          </p:nvPr>
        </p:nvSpPr>
        <p:spPr>
          <a:xfrm>
            <a:off x="6546439" y="1840924"/>
            <a:ext cx="4090131" cy="805301"/>
          </a:xfrm>
          <a:custGeom>
            <a:avLst/>
            <a:gdLst>
              <a:gd name="connsiteX0" fmla="*/ 2 w 3878508"/>
              <a:gd name="connsiteY0" fmla="*/ 0 h 762904"/>
              <a:gd name="connsiteX1" fmla="*/ 3497056 w 3878508"/>
              <a:gd name="connsiteY1" fmla="*/ 0 h 762904"/>
              <a:gd name="connsiteX2" fmla="*/ 3878508 w 3878508"/>
              <a:gd name="connsiteY2" fmla="*/ 381452 h 762904"/>
              <a:gd name="connsiteX3" fmla="*/ 3878507 w 3878508"/>
              <a:gd name="connsiteY3" fmla="*/ 381452 h 762904"/>
              <a:gd name="connsiteX4" fmla="*/ 3497055 w 3878508"/>
              <a:gd name="connsiteY4" fmla="*/ 762904 h 762904"/>
              <a:gd name="connsiteX5" fmla="*/ 0 w 3878508"/>
              <a:gd name="connsiteY5" fmla="*/ 762903 h 762904"/>
              <a:gd name="connsiteX6" fmla="*/ 51426 w 3878508"/>
              <a:gd name="connsiteY6" fmla="*/ 720474 h 762904"/>
              <a:gd name="connsiteX7" fmla="*/ 191853 w 3878508"/>
              <a:gd name="connsiteY7" fmla="*/ 381451 h 762904"/>
              <a:gd name="connsiteX8" fmla="*/ 51426 w 3878508"/>
              <a:gd name="connsiteY8" fmla="*/ 42429 h 762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78508" h="762904">
                <a:moveTo>
                  <a:pt x="2" y="0"/>
                </a:moveTo>
                <a:lnTo>
                  <a:pt x="3497056" y="0"/>
                </a:lnTo>
                <a:cubicBezTo>
                  <a:pt x="3707726" y="0"/>
                  <a:pt x="3878508" y="170782"/>
                  <a:pt x="3878508" y="381452"/>
                </a:cubicBezTo>
                <a:lnTo>
                  <a:pt x="3878507" y="381452"/>
                </a:lnTo>
                <a:cubicBezTo>
                  <a:pt x="3878507" y="592122"/>
                  <a:pt x="3707725" y="762904"/>
                  <a:pt x="3497055" y="762904"/>
                </a:cubicBezTo>
                <a:lnTo>
                  <a:pt x="0" y="762903"/>
                </a:lnTo>
                <a:lnTo>
                  <a:pt x="51426" y="720474"/>
                </a:lnTo>
                <a:cubicBezTo>
                  <a:pt x="138189" y="633710"/>
                  <a:pt x="191853" y="513848"/>
                  <a:pt x="191853" y="381451"/>
                </a:cubicBezTo>
                <a:cubicBezTo>
                  <a:pt x="191853" y="249055"/>
                  <a:pt x="138189" y="129192"/>
                  <a:pt x="51426" y="42429"/>
                </a:cubicBezTo>
                <a:close/>
              </a:path>
            </a:pathLst>
          </a:cu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/>
          <a:p>
            <a:pPr algn="ctr"/>
            <a:r>
              <a: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任务介绍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2" name="MH_Other_1"/>
          <p:cNvSpPr/>
          <p:nvPr>
            <p:custDataLst>
              <p:tags r:id="rId2"/>
            </p:custDataLst>
          </p:nvPr>
        </p:nvSpPr>
        <p:spPr>
          <a:xfrm>
            <a:off x="5841590" y="1840924"/>
            <a:ext cx="803628" cy="805301"/>
          </a:xfrm>
          <a:prstGeom prst="ellipse">
            <a:avLst/>
          </a:prstGeom>
          <a:solidFill>
            <a:srgbClr val="FFFFFF"/>
          </a:solidFill>
          <a:ln w="57150" cap="flat" cmpd="sng" algn="ctr">
            <a:solidFill>
              <a:schemeClr val="accent1"/>
            </a:solidFill>
            <a:prstDash val="soli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en-US" altLang="zh-CN" sz="4220" kern="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1</a:t>
            </a:r>
            <a:endParaRPr lang="en-US" altLang="zh-CN" sz="4220" kern="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3" name="MH_SubTitle_2"/>
          <p:cNvSpPr/>
          <p:nvPr>
            <p:custDataLst>
              <p:tags r:id="rId3"/>
            </p:custDataLst>
          </p:nvPr>
        </p:nvSpPr>
        <p:spPr>
          <a:xfrm>
            <a:off x="6546439" y="2842110"/>
            <a:ext cx="4090131" cy="805301"/>
          </a:xfrm>
          <a:custGeom>
            <a:avLst/>
            <a:gdLst>
              <a:gd name="connsiteX0" fmla="*/ 2 w 3878508"/>
              <a:gd name="connsiteY0" fmla="*/ 0 h 762904"/>
              <a:gd name="connsiteX1" fmla="*/ 3497056 w 3878508"/>
              <a:gd name="connsiteY1" fmla="*/ 0 h 762904"/>
              <a:gd name="connsiteX2" fmla="*/ 3878508 w 3878508"/>
              <a:gd name="connsiteY2" fmla="*/ 381452 h 762904"/>
              <a:gd name="connsiteX3" fmla="*/ 3878507 w 3878508"/>
              <a:gd name="connsiteY3" fmla="*/ 381452 h 762904"/>
              <a:gd name="connsiteX4" fmla="*/ 3497055 w 3878508"/>
              <a:gd name="connsiteY4" fmla="*/ 762904 h 762904"/>
              <a:gd name="connsiteX5" fmla="*/ 0 w 3878508"/>
              <a:gd name="connsiteY5" fmla="*/ 762903 h 762904"/>
              <a:gd name="connsiteX6" fmla="*/ 51426 w 3878508"/>
              <a:gd name="connsiteY6" fmla="*/ 720474 h 762904"/>
              <a:gd name="connsiteX7" fmla="*/ 191853 w 3878508"/>
              <a:gd name="connsiteY7" fmla="*/ 381451 h 762904"/>
              <a:gd name="connsiteX8" fmla="*/ 51426 w 3878508"/>
              <a:gd name="connsiteY8" fmla="*/ 42429 h 762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78508" h="762904">
                <a:moveTo>
                  <a:pt x="2" y="0"/>
                </a:moveTo>
                <a:lnTo>
                  <a:pt x="3497056" y="0"/>
                </a:lnTo>
                <a:cubicBezTo>
                  <a:pt x="3707726" y="0"/>
                  <a:pt x="3878508" y="170782"/>
                  <a:pt x="3878508" y="381452"/>
                </a:cubicBezTo>
                <a:lnTo>
                  <a:pt x="3878507" y="381452"/>
                </a:lnTo>
                <a:cubicBezTo>
                  <a:pt x="3878507" y="592122"/>
                  <a:pt x="3707725" y="762904"/>
                  <a:pt x="3497055" y="762904"/>
                </a:cubicBezTo>
                <a:lnTo>
                  <a:pt x="0" y="762903"/>
                </a:lnTo>
                <a:lnTo>
                  <a:pt x="51426" y="720474"/>
                </a:lnTo>
                <a:cubicBezTo>
                  <a:pt x="138189" y="633710"/>
                  <a:pt x="191853" y="513848"/>
                  <a:pt x="191853" y="381451"/>
                </a:cubicBezTo>
                <a:cubicBezTo>
                  <a:pt x="191853" y="249055"/>
                  <a:pt x="138189" y="129192"/>
                  <a:pt x="51426" y="42429"/>
                </a:cubicBezTo>
                <a:close/>
              </a:path>
            </a:pathLst>
          </a:custGeom>
          <a:solidFill>
            <a:schemeClr val="accent2"/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/>
          <a:p>
            <a:pPr lvl="0" algn="ctr"/>
            <a:r>
              <a: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数据集处理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4" name="MH_Other_2"/>
          <p:cNvSpPr/>
          <p:nvPr>
            <p:custDataLst>
              <p:tags r:id="rId4"/>
            </p:custDataLst>
          </p:nvPr>
        </p:nvSpPr>
        <p:spPr>
          <a:xfrm>
            <a:off x="5841590" y="2842110"/>
            <a:ext cx="803628" cy="805301"/>
          </a:xfrm>
          <a:prstGeom prst="ellipse">
            <a:avLst/>
          </a:prstGeom>
          <a:solidFill>
            <a:srgbClr val="FFFFFF"/>
          </a:solidFill>
          <a:ln w="57150" cap="flat" cmpd="sng" algn="ctr">
            <a:solidFill>
              <a:schemeClr val="accent2"/>
            </a:solidFill>
            <a:prstDash val="soli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en-US" altLang="zh-CN" sz="4220" kern="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2</a:t>
            </a:r>
            <a:endParaRPr lang="en-US" altLang="zh-CN" sz="4220" kern="0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5" name="MH_SubTitle_3"/>
          <p:cNvSpPr/>
          <p:nvPr>
            <p:custDataLst>
              <p:tags r:id="rId5"/>
            </p:custDataLst>
          </p:nvPr>
        </p:nvSpPr>
        <p:spPr>
          <a:xfrm>
            <a:off x="6546439" y="3843296"/>
            <a:ext cx="4090131" cy="805301"/>
          </a:xfrm>
          <a:custGeom>
            <a:avLst/>
            <a:gdLst>
              <a:gd name="connsiteX0" fmla="*/ 2 w 3878508"/>
              <a:gd name="connsiteY0" fmla="*/ 0 h 762904"/>
              <a:gd name="connsiteX1" fmla="*/ 3497056 w 3878508"/>
              <a:gd name="connsiteY1" fmla="*/ 0 h 762904"/>
              <a:gd name="connsiteX2" fmla="*/ 3878508 w 3878508"/>
              <a:gd name="connsiteY2" fmla="*/ 381452 h 762904"/>
              <a:gd name="connsiteX3" fmla="*/ 3878507 w 3878508"/>
              <a:gd name="connsiteY3" fmla="*/ 381452 h 762904"/>
              <a:gd name="connsiteX4" fmla="*/ 3497055 w 3878508"/>
              <a:gd name="connsiteY4" fmla="*/ 762904 h 762904"/>
              <a:gd name="connsiteX5" fmla="*/ 0 w 3878508"/>
              <a:gd name="connsiteY5" fmla="*/ 762903 h 762904"/>
              <a:gd name="connsiteX6" fmla="*/ 51426 w 3878508"/>
              <a:gd name="connsiteY6" fmla="*/ 720474 h 762904"/>
              <a:gd name="connsiteX7" fmla="*/ 191853 w 3878508"/>
              <a:gd name="connsiteY7" fmla="*/ 381451 h 762904"/>
              <a:gd name="connsiteX8" fmla="*/ 51426 w 3878508"/>
              <a:gd name="connsiteY8" fmla="*/ 42429 h 762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78508" h="762904">
                <a:moveTo>
                  <a:pt x="2" y="0"/>
                </a:moveTo>
                <a:lnTo>
                  <a:pt x="3497056" y="0"/>
                </a:lnTo>
                <a:cubicBezTo>
                  <a:pt x="3707726" y="0"/>
                  <a:pt x="3878508" y="170782"/>
                  <a:pt x="3878508" y="381452"/>
                </a:cubicBezTo>
                <a:lnTo>
                  <a:pt x="3878507" y="381452"/>
                </a:lnTo>
                <a:cubicBezTo>
                  <a:pt x="3878507" y="592122"/>
                  <a:pt x="3707725" y="762904"/>
                  <a:pt x="3497055" y="762904"/>
                </a:cubicBezTo>
                <a:lnTo>
                  <a:pt x="0" y="762903"/>
                </a:lnTo>
                <a:lnTo>
                  <a:pt x="51426" y="720474"/>
                </a:lnTo>
                <a:cubicBezTo>
                  <a:pt x="138189" y="633710"/>
                  <a:pt x="191853" y="513848"/>
                  <a:pt x="191853" y="381451"/>
                </a:cubicBezTo>
                <a:cubicBezTo>
                  <a:pt x="191853" y="249055"/>
                  <a:pt x="138189" y="129192"/>
                  <a:pt x="51426" y="42429"/>
                </a:cubicBezTo>
                <a:close/>
              </a:path>
            </a:pathLst>
          </a:custGeom>
          <a:solidFill>
            <a:schemeClr val="accent3"/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/>
          <a:p>
            <a:pPr lvl="0" algn="ctr"/>
            <a:r>
              <a: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代码实现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6" name="MH_Other_3"/>
          <p:cNvSpPr/>
          <p:nvPr>
            <p:custDataLst>
              <p:tags r:id="rId6"/>
            </p:custDataLst>
          </p:nvPr>
        </p:nvSpPr>
        <p:spPr>
          <a:xfrm>
            <a:off x="5841590" y="3843296"/>
            <a:ext cx="803628" cy="805301"/>
          </a:xfrm>
          <a:prstGeom prst="ellipse">
            <a:avLst/>
          </a:prstGeom>
          <a:solidFill>
            <a:srgbClr val="FFFFFF"/>
          </a:solidFill>
          <a:ln w="57150" cap="flat" cmpd="sng" algn="ctr">
            <a:solidFill>
              <a:schemeClr val="accent3"/>
            </a:solidFill>
            <a:prstDash val="soli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en-US" altLang="zh-CN" sz="4220" kern="0" dirty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3</a:t>
            </a:r>
            <a:endParaRPr lang="en-US" altLang="zh-CN" sz="4220" kern="0" dirty="0">
              <a:solidFill>
                <a:schemeClr val="accent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" name="MH_SubTitle_4"/>
          <p:cNvSpPr/>
          <p:nvPr>
            <p:custDataLst>
              <p:tags r:id="rId7"/>
            </p:custDataLst>
          </p:nvPr>
        </p:nvSpPr>
        <p:spPr>
          <a:xfrm>
            <a:off x="6546439" y="4844482"/>
            <a:ext cx="4090131" cy="805301"/>
          </a:xfrm>
          <a:custGeom>
            <a:avLst/>
            <a:gdLst>
              <a:gd name="connsiteX0" fmla="*/ 2 w 3878508"/>
              <a:gd name="connsiteY0" fmla="*/ 0 h 762904"/>
              <a:gd name="connsiteX1" fmla="*/ 3497056 w 3878508"/>
              <a:gd name="connsiteY1" fmla="*/ 0 h 762904"/>
              <a:gd name="connsiteX2" fmla="*/ 3878508 w 3878508"/>
              <a:gd name="connsiteY2" fmla="*/ 381452 h 762904"/>
              <a:gd name="connsiteX3" fmla="*/ 3878507 w 3878508"/>
              <a:gd name="connsiteY3" fmla="*/ 381452 h 762904"/>
              <a:gd name="connsiteX4" fmla="*/ 3497055 w 3878508"/>
              <a:gd name="connsiteY4" fmla="*/ 762904 h 762904"/>
              <a:gd name="connsiteX5" fmla="*/ 0 w 3878508"/>
              <a:gd name="connsiteY5" fmla="*/ 762903 h 762904"/>
              <a:gd name="connsiteX6" fmla="*/ 51426 w 3878508"/>
              <a:gd name="connsiteY6" fmla="*/ 720474 h 762904"/>
              <a:gd name="connsiteX7" fmla="*/ 191853 w 3878508"/>
              <a:gd name="connsiteY7" fmla="*/ 381451 h 762904"/>
              <a:gd name="connsiteX8" fmla="*/ 51426 w 3878508"/>
              <a:gd name="connsiteY8" fmla="*/ 42429 h 762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78508" h="762904">
                <a:moveTo>
                  <a:pt x="2" y="0"/>
                </a:moveTo>
                <a:lnTo>
                  <a:pt x="3497056" y="0"/>
                </a:lnTo>
                <a:cubicBezTo>
                  <a:pt x="3707726" y="0"/>
                  <a:pt x="3878508" y="170782"/>
                  <a:pt x="3878508" y="381452"/>
                </a:cubicBezTo>
                <a:lnTo>
                  <a:pt x="3878507" y="381452"/>
                </a:lnTo>
                <a:cubicBezTo>
                  <a:pt x="3878507" y="592122"/>
                  <a:pt x="3707725" y="762904"/>
                  <a:pt x="3497055" y="762904"/>
                </a:cubicBezTo>
                <a:lnTo>
                  <a:pt x="0" y="762903"/>
                </a:lnTo>
                <a:lnTo>
                  <a:pt x="51426" y="720474"/>
                </a:lnTo>
                <a:cubicBezTo>
                  <a:pt x="138189" y="633710"/>
                  <a:pt x="191853" y="513848"/>
                  <a:pt x="191853" y="381451"/>
                </a:cubicBezTo>
                <a:cubicBezTo>
                  <a:pt x="191853" y="249055"/>
                  <a:pt x="138189" y="129192"/>
                  <a:pt x="51426" y="42429"/>
                </a:cubicBezTo>
                <a:close/>
              </a:path>
            </a:pathLst>
          </a:custGeom>
          <a:solidFill>
            <a:schemeClr val="accent4"/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/>
          <a:p>
            <a:pPr lvl="0" algn="ctr"/>
            <a:r>
              <a: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结果展示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" name="MH_Other_4"/>
          <p:cNvSpPr/>
          <p:nvPr>
            <p:custDataLst>
              <p:tags r:id="rId8"/>
            </p:custDataLst>
          </p:nvPr>
        </p:nvSpPr>
        <p:spPr>
          <a:xfrm>
            <a:off x="5841590" y="4844482"/>
            <a:ext cx="803628" cy="805301"/>
          </a:xfrm>
          <a:prstGeom prst="ellipse">
            <a:avLst/>
          </a:prstGeom>
          <a:solidFill>
            <a:srgbClr val="FFFFFF"/>
          </a:solidFill>
          <a:ln w="57150" cap="flat" cmpd="sng" algn="ctr">
            <a:solidFill>
              <a:schemeClr val="accent4"/>
            </a:solidFill>
            <a:prstDash val="soli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en-US" altLang="zh-CN" sz="4220" kern="0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4</a:t>
            </a:r>
            <a:endParaRPr lang="en-US" altLang="zh-CN" sz="4220" kern="0" dirty="0">
              <a:solidFill>
                <a:schemeClr val="accent4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" name="MH_Others_1"/>
          <p:cNvSpPr txBox="1"/>
          <p:nvPr>
            <p:custDataLst>
              <p:tags r:id="rId9"/>
            </p:custDataLst>
          </p:nvPr>
        </p:nvSpPr>
        <p:spPr>
          <a:xfrm>
            <a:off x="2080352" y="2964274"/>
            <a:ext cx="2873902" cy="1015663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zh-CN" altLang="en-US" sz="6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目  录</a:t>
            </a:r>
            <a:endParaRPr lang="zh-CN" altLang="en-US" sz="6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" name="MH_Others_2"/>
          <p:cNvSpPr txBox="1"/>
          <p:nvPr>
            <p:custDataLst>
              <p:tags r:id="rId10"/>
            </p:custDataLst>
          </p:nvPr>
        </p:nvSpPr>
        <p:spPr>
          <a:xfrm>
            <a:off x="2094866" y="3979935"/>
            <a:ext cx="2844872" cy="43088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>
              <a:defRPr/>
            </a:pPr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CONTENTS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custDataLst>
      <p:tags r:id="rId1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Box 50"/>
          <p:cNvSpPr txBox="1"/>
          <p:nvPr/>
        </p:nvSpPr>
        <p:spPr>
          <a:xfrm>
            <a:off x="5633955" y="2233681"/>
            <a:ext cx="1590846" cy="22711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zh-CN" altLang="en-US" sz="147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请替换文字内容</a:t>
            </a:r>
            <a:endParaRPr lang="en-AU" sz="1475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2" name="Text Placeholder 32"/>
          <p:cNvSpPr txBox="1"/>
          <p:nvPr/>
        </p:nvSpPr>
        <p:spPr>
          <a:xfrm>
            <a:off x="5633955" y="2562638"/>
            <a:ext cx="1590846" cy="738664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请替换文字内容，修改文字内容，也可以直接复制你的内容到此。请替换文字内容，修改文字内容，也可以直接复制你的内容到此。</a:t>
            </a:r>
            <a:endParaRPr lang="en-US" sz="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0" name="Text Placeholder 32"/>
          <p:cNvSpPr txBox="1"/>
          <p:nvPr/>
        </p:nvSpPr>
        <p:spPr>
          <a:xfrm>
            <a:off x="1449134" y="4404814"/>
            <a:ext cx="3275291" cy="12998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请替换文字内容，修改文内容，也可以直接复制你的内容到此。请替换文字内容，修改文字内容，也可以直接复制你的内容到此。</a:t>
            </a:r>
            <a:endParaRPr lang="en-US" altLang="zh-CN" sz="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请替换文字内容，修改文字内容，也可以直接复制你的内容到此。请替换文字内容，修改文字内容，也可以直接复制你的内容到此。</a:t>
            </a:r>
            <a:endParaRPr lang="en-US" altLang="zh-CN" sz="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请替换文字内容，修改文字内容，也可以直接复制你的内容到此。请替换文字内容，修改文字内容，也可以直接复制你的内容到此。</a:t>
            </a:r>
            <a:endParaRPr lang="zh-CN" altLang="en-US" sz="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1" name="Text Placeholder 32"/>
          <p:cNvSpPr txBox="1"/>
          <p:nvPr/>
        </p:nvSpPr>
        <p:spPr>
          <a:xfrm>
            <a:off x="7807012" y="2754891"/>
            <a:ext cx="1697976" cy="2769989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50000"/>
              </a:lnSpc>
              <a:buNone/>
            </a:pPr>
            <a:r>
              <a:rPr lang="zh-CN" altLang="en-US" sz="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请替换文字内容，修改文字内容，也可以直接复制你的内容到此。请替换文字内容，修改文字内容，也可以直接复制你的内容到此。请替换文字内容，修改文字内容，也可以直接复制你的内容到此。请替换文字内容，修改文字内容，也可以直接复制你的内容到此。请替换文字内容，修改文字内容，也可以直接复制你的内容到此。请替换文字内容，修改文字内容，也可以直接复制你的内容到此。请替换文字内容，修改文字内容，也可以直接复制你的内容到此。请替换文字内容，修改文字内容，也可以直接复制你的内容到此。</a:t>
            </a:r>
            <a:endParaRPr lang="en-US" altLang="zh-CN" sz="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6" name="TextBox 8"/>
          <p:cNvSpPr txBox="1"/>
          <p:nvPr/>
        </p:nvSpPr>
        <p:spPr>
          <a:xfrm>
            <a:off x="4454798" y="172132"/>
            <a:ext cx="3949155" cy="61531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zh-CN" altLang="en-US" sz="40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任务介绍</a:t>
            </a:r>
            <a:endParaRPr lang="zh-CN" altLang="en-US" sz="40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886327" y="591989"/>
            <a:ext cx="11086097" cy="0"/>
            <a:chOff x="1028775" y="591989"/>
            <a:chExt cx="11086097" cy="0"/>
          </a:xfrm>
        </p:grpSpPr>
        <p:cxnSp>
          <p:nvCxnSpPr>
            <p:cNvPr id="19" name="直接连接符 18"/>
            <p:cNvCxnSpPr/>
            <p:nvPr/>
          </p:nvCxnSpPr>
          <p:spPr>
            <a:xfrm>
              <a:off x="1028775" y="591989"/>
              <a:ext cx="3504197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>
              <a:off x="8610675" y="591989"/>
              <a:ext cx="3504197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文本框 1"/>
          <p:cNvSpPr txBox="1"/>
          <p:nvPr/>
        </p:nvSpPr>
        <p:spPr>
          <a:xfrm>
            <a:off x="307975" y="1456055"/>
            <a:ext cx="12200255" cy="40938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>
              <a:lnSpc>
                <a:spcPct val="110000"/>
              </a:lnSpc>
            </a:pPr>
            <a:r>
              <a:rPr lang="zh-CN" altLang="en-US" sz="2800">
                <a:latin typeface="宋体" panose="02010600030101010101" pitchFamily="2" charset="-122"/>
                <a:cs typeface="宋体" panose="02010600030101010101" pitchFamily="2" charset="-122"/>
              </a:rPr>
              <a:t>【</a:t>
            </a:r>
            <a:r>
              <a:rPr lang="en-US" altLang="zh-CN" sz="2800">
                <a:latin typeface="宋体" panose="02010600030101010101" pitchFamily="2" charset="-122"/>
                <a:cs typeface="宋体" panose="02010600030101010101" pitchFamily="2" charset="-122"/>
              </a:rPr>
              <a:t>1</a:t>
            </a:r>
            <a:r>
              <a:rPr lang="zh-CN" altLang="en-US" sz="2800">
                <a:latin typeface="宋体" panose="02010600030101010101" pitchFamily="2" charset="-122"/>
                <a:cs typeface="宋体" panose="02010600030101010101" pitchFamily="2" charset="-122"/>
              </a:rPr>
              <a:t>】多变量时间序列预测任务：</a:t>
            </a:r>
            <a:endParaRPr lang="zh-CN" altLang="en-US" sz="28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ct val="110000"/>
              </a:lnSpc>
            </a:pPr>
            <a:r>
              <a:rPr lang="zh-CN" altLang="en-US" sz="2400">
                <a:latin typeface="宋体" panose="02010600030101010101" pitchFamily="2" charset="-122"/>
                <a:cs typeface="宋体" panose="02010600030101010101" pitchFamily="2" charset="-122"/>
              </a:rPr>
              <a:t>工业控制系统中控制回路包含过程变量（PV）、控制变量（OP）和干扰变量（DV）。</a:t>
            </a:r>
            <a:endParaRPr lang="zh-CN" altLang="en-US" sz="28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ct val="110000"/>
              </a:lnSpc>
            </a:pPr>
            <a:endParaRPr lang="zh-CN" altLang="en-US" sz="28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ct val="110000"/>
              </a:lnSpc>
            </a:pPr>
            <a:r>
              <a:rPr lang="zh-CN" altLang="en-US" sz="2800">
                <a:latin typeface="宋体" panose="02010600030101010101" pitchFamily="2" charset="-122"/>
                <a:cs typeface="宋体" panose="02010600030101010101" pitchFamily="2" charset="-122"/>
              </a:rPr>
              <a:t>【</a:t>
            </a:r>
            <a:r>
              <a:rPr lang="en-US" altLang="zh-CN" sz="2800">
                <a:latin typeface="宋体" panose="02010600030101010101" pitchFamily="2" charset="-122"/>
                <a:cs typeface="宋体" panose="02010600030101010101" pitchFamily="2" charset="-122"/>
              </a:rPr>
              <a:t>2</a:t>
            </a:r>
            <a:r>
              <a:rPr lang="zh-CN" altLang="en-US" sz="2800">
                <a:latin typeface="宋体" panose="02010600030101010101" pitchFamily="2" charset="-122"/>
                <a:cs typeface="宋体" panose="02010600030101010101" pitchFamily="2" charset="-122"/>
              </a:rPr>
              <a:t>】过去30个时间步的历史时间序列数据预测未来5个时间步的PV数据。</a:t>
            </a:r>
            <a:endParaRPr lang="zh-CN" altLang="en-US" sz="28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ct val="110000"/>
              </a:lnSpc>
            </a:pPr>
            <a:endParaRPr lang="zh-CN" altLang="en-US" sz="28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ct val="110000"/>
              </a:lnSpc>
            </a:pPr>
            <a:r>
              <a:rPr lang="zh-CN" altLang="en-US" sz="2800">
                <a:latin typeface="宋体" panose="02010600030101010101" pitchFamily="2" charset="-122"/>
                <a:cs typeface="宋体" panose="02010600030101010101" pitchFamily="2" charset="-122"/>
              </a:rPr>
              <a:t>【</a:t>
            </a:r>
            <a:r>
              <a:rPr lang="en-US" altLang="zh-CN" sz="2800">
                <a:latin typeface="宋体" panose="02010600030101010101" pitchFamily="2" charset="-122"/>
                <a:cs typeface="宋体" panose="02010600030101010101" pitchFamily="2" charset="-122"/>
              </a:rPr>
              <a:t>3</a:t>
            </a:r>
            <a:r>
              <a:rPr lang="zh-CN" altLang="en-US" sz="2800">
                <a:latin typeface="宋体" panose="02010600030101010101" pitchFamily="2" charset="-122"/>
                <a:cs typeface="宋体" panose="02010600030101010101" pitchFamily="2" charset="-122"/>
              </a:rPr>
              <a:t>】选择路径2进行完成：在参考文献[1]的基础上修改其开源代码，使其能够处理本任务所提供的数据集，并尝试修改代码进行模型性能的改进</a:t>
            </a:r>
            <a:endParaRPr lang="zh-CN" altLang="en-US" sz="28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51" name="Freeform 19"/>
          <p:cNvSpPr>
            <a:spLocks noEditPoints="1"/>
          </p:cNvSpPr>
          <p:nvPr/>
        </p:nvSpPr>
        <p:spPr bwMode="auto">
          <a:xfrm>
            <a:off x="6239620" y="2447652"/>
            <a:ext cx="392906" cy="401836"/>
          </a:xfrm>
          <a:custGeom>
            <a:avLst/>
            <a:gdLst>
              <a:gd name="T0" fmla="*/ 130 w 136"/>
              <a:gd name="T1" fmla="*/ 33 h 140"/>
              <a:gd name="T2" fmla="*/ 100 w 136"/>
              <a:gd name="T3" fmla="*/ 33 h 140"/>
              <a:gd name="T4" fmla="*/ 100 w 136"/>
              <a:gd name="T5" fmla="*/ 6 h 140"/>
              <a:gd name="T6" fmla="*/ 94 w 136"/>
              <a:gd name="T7" fmla="*/ 0 h 140"/>
              <a:gd name="T8" fmla="*/ 6 w 136"/>
              <a:gd name="T9" fmla="*/ 0 h 140"/>
              <a:gd name="T10" fmla="*/ 0 w 136"/>
              <a:gd name="T11" fmla="*/ 6 h 140"/>
              <a:gd name="T12" fmla="*/ 0 w 136"/>
              <a:gd name="T13" fmla="*/ 35 h 140"/>
              <a:gd name="T14" fmla="*/ 0 w 136"/>
              <a:gd name="T15" fmla="*/ 104 h 140"/>
              <a:gd name="T16" fmla="*/ 0 w 136"/>
              <a:gd name="T17" fmla="*/ 134 h 140"/>
              <a:gd name="T18" fmla="*/ 6 w 136"/>
              <a:gd name="T19" fmla="*/ 140 h 140"/>
              <a:gd name="T20" fmla="*/ 94 w 136"/>
              <a:gd name="T21" fmla="*/ 140 h 140"/>
              <a:gd name="T22" fmla="*/ 130 w 136"/>
              <a:gd name="T23" fmla="*/ 140 h 140"/>
              <a:gd name="T24" fmla="*/ 136 w 136"/>
              <a:gd name="T25" fmla="*/ 134 h 140"/>
              <a:gd name="T26" fmla="*/ 136 w 136"/>
              <a:gd name="T27" fmla="*/ 39 h 140"/>
              <a:gd name="T28" fmla="*/ 130 w 136"/>
              <a:gd name="T29" fmla="*/ 33 h 140"/>
              <a:gd name="T30" fmla="*/ 88 w 136"/>
              <a:gd name="T31" fmla="*/ 128 h 140"/>
              <a:gd name="T32" fmla="*/ 72 w 136"/>
              <a:gd name="T33" fmla="*/ 128 h 140"/>
              <a:gd name="T34" fmla="*/ 72 w 136"/>
              <a:gd name="T35" fmla="*/ 110 h 140"/>
              <a:gd name="T36" fmla="*/ 88 w 136"/>
              <a:gd name="T37" fmla="*/ 110 h 140"/>
              <a:gd name="T38" fmla="*/ 88 w 136"/>
              <a:gd name="T39" fmla="*/ 128 h 140"/>
              <a:gd name="T40" fmla="*/ 60 w 136"/>
              <a:gd name="T41" fmla="*/ 110 h 140"/>
              <a:gd name="T42" fmla="*/ 60 w 136"/>
              <a:gd name="T43" fmla="*/ 128 h 140"/>
              <a:gd name="T44" fmla="*/ 39 w 136"/>
              <a:gd name="T45" fmla="*/ 128 h 140"/>
              <a:gd name="T46" fmla="*/ 39 w 136"/>
              <a:gd name="T47" fmla="*/ 110 h 140"/>
              <a:gd name="T48" fmla="*/ 60 w 136"/>
              <a:gd name="T49" fmla="*/ 110 h 140"/>
              <a:gd name="T50" fmla="*/ 12 w 136"/>
              <a:gd name="T51" fmla="*/ 98 h 140"/>
              <a:gd name="T52" fmla="*/ 12 w 136"/>
              <a:gd name="T53" fmla="*/ 41 h 140"/>
              <a:gd name="T54" fmla="*/ 88 w 136"/>
              <a:gd name="T55" fmla="*/ 41 h 140"/>
              <a:gd name="T56" fmla="*/ 88 w 136"/>
              <a:gd name="T57" fmla="*/ 98 h 140"/>
              <a:gd name="T58" fmla="*/ 12 w 136"/>
              <a:gd name="T59" fmla="*/ 98 h 140"/>
              <a:gd name="T60" fmla="*/ 39 w 136"/>
              <a:gd name="T61" fmla="*/ 29 h 140"/>
              <a:gd name="T62" fmla="*/ 39 w 136"/>
              <a:gd name="T63" fmla="*/ 12 h 140"/>
              <a:gd name="T64" fmla="*/ 60 w 136"/>
              <a:gd name="T65" fmla="*/ 12 h 140"/>
              <a:gd name="T66" fmla="*/ 60 w 136"/>
              <a:gd name="T67" fmla="*/ 29 h 140"/>
              <a:gd name="T68" fmla="*/ 39 w 136"/>
              <a:gd name="T69" fmla="*/ 29 h 140"/>
              <a:gd name="T70" fmla="*/ 88 w 136"/>
              <a:gd name="T71" fmla="*/ 29 h 140"/>
              <a:gd name="T72" fmla="*/ 72 w 136"/>
              <a:gd name="T73" fmla="*/ 29 h 140"/>
              <a:gd name="T74" fmla="*/ 72 w 136"/>
              <a:gd name="T75" fmla="*/ 12 h 140"/>
              <a:gd name="T76" fmla="*/ 88 w 136"/>
              <a:gd name="T77" fmla="*/ 12 h 140"/>
              <a:gd name="T78" fmla="*/ 88 w 136"/>
              <a:gd name="T79" fmla="*/ 29 h 140"/>
              <a:gd name="T80" fmla="*/ 12 w 136"/>
              <a:gd name="T81" fmla="*/ 12 h 140"/>
              <a:gd name="T82" fmla="*/ 27 w 136"/>
              <a:gd name="T83" fmla="*/ 12 h 140"/>
              <a:gd name="T84" fmla="*/ 27 w 136"/>
              <a:gd name="T85" fmla="*/ 29 h 140"/>
              <a:gd name="T86" fmla="*/ 12 w 136"/>
              <a:gd name="T87" fmla="*/ 29 h 140"/>
              <a:gd name="T88" fmla="*/ 12 w 136"/>
              <a:gd name="T89" fmla="*/ 12 h 140"/>
              <a:gd name="T90" fmla="*/ 12 w 136"/>
              <a:gd name="T91" fmla="*/ 110 h 140"/>
              <a:gd name="T92" fmla="*/ 27 w 136"/>
              <a:gd name="T93" fmla="*/ 110 h 140"/>
              <a:gd name="T94" fmla="*/ 27 w 136"/>
              <a:gd name="T95" fmla="*/ 128 h 140"/>
              <a:gd name="T96" fmla="*/ 12 w 136"/>
              <a:gd name="T97" fmla="*/ 128 h 140"/>
              <a:gd name="T98" fmla="*/ 12 w 136"/>
              <a:gd name="T99" fmla="*/ 110 h 140"/>
              <a:gd name="T100" fmla="*/ 124 w 136"/>
              <a:gd name="T101" fmla="*/ 128 h 140"/>
              <a:gd name="T102" fmla="*/ 100 w 136"/>
              <a:gd name="T103" fmla="*/ 128 h 140"/>
              <a:gd name="T104" fmla="*/ 100 w 136"/>
              <a:gd name="T105" fmla="*/ 104 h 140"/>
              <a:gd name="T106" fmla="*/ 100 w 136"/>
              <a:gd name="T107" fmla="*/ 45 h 140"/>
              <a:gd name="T108" fmla="*/ 124 w 136"/>
              <a:gd name="T109" fmla="*/ 45 h 140"/>
              <a:gd name="T110" fmla="*/ 124 w 136"/>
              <a:gd name="T111" fmla="*/ 128 h 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136" h="140">
                <a:moveTo>
                  <a:pt x="130" y="33"/>
                </a:moveTo>
                <a:cubicBezTo>
                  <a:pt x="100" y="33"/>
                  <a:pt x="100" y="33"/>
                  <a:pt x="100" y="33"/>
                </a:cubicBezTo>
                <a:cubicBezTo>
                  <a:pt x="100" y="6"/>
                  <a:pt x="100" y="6"/>
                  <a:pt x="100" y="6"/>
                </a:cubicBezTo>
                <a:cubicBezTo>
                  <a:pt x="100" y="2"/>
                  <a:pt x="97" y="0"/>
                  <a:pt x="94" y="0"/>
                </a:cubicBezTo>
                <a:cubicBezTo>
                  <a:pt x="6" y="0"/>
                  <a:pt x="6" y="0"/>
                  <a:pt x="6" y="0"/>
                </a:cubicBezTo>
                <a:cubicBezTo>
                  <a:pt x="2" y="0"/>
                  <a:pt x="0" y="2"/>
                  <a:pt x="0" y="6"/>
                </a:cubicBezTo>
                <a:cubicBezTo>
                  <a:pt x="0" y="35"/>
                  <a:pt x="0" y="35"/>
                  <a:pt x="0" y="35"/>
                </a:cubicBezTo>
                <a:cubicBezTo>
                  <a:pt x="0" y="104"/>
                  <a:pt x="0" y="104"/>
                  <a:pt x="0" y="104"/>
                </a:cubicBezTo>
                <a:cubicBezTo>
                  <a:pt x="0" y="134"/>
                  <a:pt x="0" y="134"/>
                  <a:pt x="0" y="134"/>
                </a:cubicBezTo>
                <a:cubicBezTo>
                  <a:pt x="0" y="137"/>
                  <a:pt x="2" y="140"/>
                  <a:pt x="6" y="140"/>
                </a:cubicBezTo>
                <a:cubicBezTo>
                  <a:pt x="94" y="140"/>
                  <a:pt x="94" y="140"/>
                  <a:pt x="94" y="140"/>
                </a:cubicBezTo>
                <a:cubicBezTo>
                  <a:pt x="130" y="140"/>
                  <a:pt x="130" y="140"/>
                  <a:pt x="130" y="140"/>
                </a:cubicBezTo>
                <a:cubicBezTo>
                  <a:pt x="134" y="140"/>
                  <a:pt x="136" y="137"/>
                  <a:pt x="136" y="134"/>
                </a:cubicBezTo>
                <a:cubicBezTo>
                  <a:pt x="136" y="39"/>
                  <a:pt x="136" y="39"/>
                  <a:pt x="136" y="39"/>
                </a:cubicBezTo>
                <a:cubicBezTo>
                  <a:pt x="136" y="36"/>
                  <a:pt x="134" y="33"/>
                  <a:pt x="130" y="33"/>
                </a:cubicBezTo>
                <a:close/>
                <a:moveTo>
                  <a:pt x="88" y="128"/>
                </a:moveTo>
                <a:cubicBezTo>
                  <a:pt x="72" y="128"/>
                  <a:pt x="72" y="128"/>
                  <a:pt x="72" y="128"/>
                </a:cubicBezTo>
                <a:cubicBezTo>
                  <a:pt x="72" y="110"/>
                  <a:pt x="72" y="110"/>
                  <a:pt x="72" y="110"/>
                </a:cubicBezTo>
                <a:cubicBezTo>
                  <a:pt x="88" y="110"/>
                  <a:pt x="88" y="110"/>
                  <a:pt x="88" y="110"/>
                </a:cubicBezTo>
                <a:lnTo>
                  <a:pt x="88" y="128"/>
                </a:lnTo>
                <a:close/>
                <a:moveTo>
                  <a:pt x="60" y="110"/>
                </a:moveTo>
                <a:cubicBezTo>
                  <a:pt x="60" y="128"/>
                  <a:pt x="60" y="128"/>
                  <a:pt x="60" y="128"/>
                </a:cubicBezTo>
                <a:cubicBezTo>
                  <a:pt x="39" y="128"/>
                  <a:pt x="39" y="128"/>
                  <a:pt x="39" y="128"/>
                </a:cubicBezTo>
                <a:cubicBezTo>
                  <a:pt x="39" y="110"/>
                  <a:pt x="39" y="110"/>
                  <a:pt x="39" y="110"/>
                </a:cubicBezTo>
                <a:lnTo>
                  <a:pt x="60" y="110"/>
                </a:lnTo>
                <a:close/>
                <a:moveTo>
                  <a:pt x="12" y="98"/>
                </a:moveTo>
                <a:cubicBezTo>
                  <a:pt x="12" y="41"/>
                  <a:pt x="12" y="41"/>
                  <a:pt x="12" y="41"/>
                </a:cubicBezTo>
                <a:cubicBezTo>
                  <a:pt x="88" y="41"/>
                  <a:pt x="88" y="41"/>
                  <a:pt x="88" y="41"/>
                </a:cubicBezTo>
                <a:cubicBezTo>
                  <a:pt x="88" y="98"/>
                  <a:pt x="88" y="98"/>
                  <a:pt x="88" y="98"/>
                </a:cubicBezTo>
                <a:lnTo>
                  <a:pt x="12" y="98"/>
                </a:lnTo>
                <a:close/>
                <a:moveTo>
                  <a:pt x="39" y="29"/>
                </a:moveTo>
                <a:cubicBezTo>
                  <a:pt x="39" y="12"/>
                  <a:pt x="39" y="12"/>
                  <a:pt x="39" y="12"/>
                </a:cubicBezTo>
                <a:cubicBezTo>
                  <a:pt x="60" y="12"/>
                  <a:pt x="60" y="12"/>
                  <a:pt x="60" y="12"/>
                </a:cubicBezTo>
                <a:cubicBezTo>
                  <a:pt x="60" y="29"/>
                  <a:pt x="60" y="29"/>
                  <a:pt x="60" y="29"/>
                </a:cubicBezTo>
                <a:lnTo>
                  <a:pt x="39" y="29"/>
                </a:lnTo>
                <a:close/>
                <a:moveTo>
                  <a:pt x="88" y="29"/>
                </a:moveTo>
                <a:cubicBezTo>
                  <a:pt x="72" y="29"/>
                  <a:pt x="72" y="29"/>
                  <a:pt x="72" y="29"/>
                </a:cubicBezTo>
                <a:cubicBezTo>
                  <a:pt x="72" y="12"/>
                  <a:pt x="72" y="12"/>
                  <a:pt x="72" y="12"/>
                </a:cubicBezTo>
                <a:cubicBezTo>
                  <a:pt x="88" y="12"/>
                  <a:pt x="88" y="12"/>
                  <a:pt x="88" y="12"/>
                </a:cubicBezTo>
                <a:lnTo>
                  <a:pt x="88" y="29"/>
                </a:lnTo>
                <a:close/>
                <a:moveTo>
                  <a:pt x="12" y="12"/>
                </a:moveTo>
                <a:cubicBezTo>
                  <a:pt x="27" y="12"/>
                  <a:pt x="27" y="12"/>
                  <a:pt x="27" y="12"/>
                </a:cubicBezTo>
                <a:cubicBezTo>
                  <a:pt x="27" y="29"/>
                  <a:pt x="27" y="29"/>
                  <a:pt x="27" y="29"/>
                </a:cubicBezTo>
                <a:cubicBezTo>
                  <a:pt x="12" y="29"/>
                  <a:pt x="12" y="29"/>
                  <a:pt x="12" y="29"/>
                </a:cubicBezTo>
                <a:lnTo>
                  <a:pt x="12" y="12"/>
                </a:lnTo>
                <a:close/>
                <a:moveTo>
                  <a:pt x="12" y="110"/>
                </a:moveTo>
                <a:cubicBezTo>
                  <a:pt x="27" y="110"/>
                  <a:pt x="27" y="110"/>
                  <a:pt x="27" y="110"/>
                </a:cubicBezTo>
                <a:cubicBezTo>
                  <a:pt x="27" y="128"/>
                  <a:pt x="27" y="128"/>
                  <a:pt x="27" y="128"/>
                </a:cubicBezTo>
                <a:cubicBezTo>
                  <a:pt x="12" y="128"/>
                  <a:pt x="12" y="128"/>
                  <a:pt x="12" y="128"/>
                </a:cubicBezTo>
                <a:lnTo>
                  <a:pt x="12" y="110"/>
                </a:lnTo>
                <a:close/>
                <a:moveTo>
                  <a:pt x="124" y="128"/>
                </a:moveTo>
                <a:cubicBezTo>
                  <a:pt x="100" y="128"/>
                  <a:pt x="100" y="128"/>
                  <a:pt x="100" y="128"/>
                </a:cubicBezTo>
                <a:cubicBezTo>
                  <a:pt x="100" y="104"/>
                  <a:pt x="100" y="104"/>
                  <a:pt x="100" y="104"/>
                </a:cubicBezTo>
                <a:cubicBezTo>
                  <a:pt x="100" y="45"/>
                  <a:pt x="100" y="45"/>
                  <a:pt x="100" y="45"/>
                </a:cubicBezTo>
                <a:cubicBezTo>
                  <a:pt x="124" y="45"/>
                  <a:pt x="124" y="45"/>
                  <a:pt x="124" y="45"/>
                </a:cubicBezTo>
                <a:lnTo>
                  <a:pt x="124" y="12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>
              <a:lnSpc>
                <a:spcPct val="120000"/>
              </a:lnSpc>
            </a:pPr>
            <a:endParaRPr lang="zh-CN" altLang="en-US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18456" name="Group 24"/>
          <p:cNvGrpSpPr/>
          <p:nvPr/>
        </p:nvGrpSpPr>
        <p:grpSpPr bwMode="auto">
          <a:xfrm>
            <a:off x="7592468" y="3813895"/>
            <a:ext cx="433090" cy="370582"/>
            <a:chOff x="0" y="0"/>
            <a:chExt cx="280" cy="240"/>
          </a:xfrm>
        </p:grpSpPr>
        <p:sp>
          <p:nvSpPr>
            <p:cNvPr id="18457" name="Freeform 25"/>
            <p:cNvSpPr>
              <a:spLocks noEditPoints="1"/>
            </p:cNvSpPr>
            <p:nvPr/>
          </p:nvSpPr>
          <p:spPr bwMode="auto">
            <a:xfrm>
              <a:off x="0" y="0"/>
              <a:ext cx="280" cy="240"/>
            </a:xfrm>
            <a:custGeom>
              <a:avLst/>
              <a:gdLst>
                <a:gd name="T0" fmla="*/ 122 w 140"/>
                <a:gd name="T1" fmla="*/ 20 h 120"/>
                <a:gd name="T2" fmla="*/ 100 w 140"/>
                <a:gd name="T3" fmla="*/ 20 h 120"/>
                <a:gd name="T4" fmla="*/ 100 w 140"/>
                <a:gd name="T5" fmla="*/ 18 h 120"/>
                <a:gd name="T6" fmla="*/ 100 w 140"/>
                <a:gd name="T7" fmla="*/ 15 h 120"/>
                <a:gd name="T8" fmla="*/ 85 w 140"/>
                <a:gd name="T9" fmla="*/ 0 h 120"/>
                <a:gd name="T10" fmla="*/ 70 w 140"/>
                <a:gd name="T11" fmla="*/ 0 h 120"/>
                <a:gd name="T12" fmla="*/ 56 w 140"/>
                <a:gd name="T13" fmla="*/ 15 h 120"/>
                <a:gd name="T14" fmla="*/ 56 w 140"/>
                <a:gd name="T15" fmla="*/ 20 h 120"/>
                <a:gd name="T16" fmla="*/ 18 w 140"/>
                <a:gd name="T17" fmla="*/ 20 h 120"/>
                <a:gd name="T18" fmla="*/ 0 w 140"/>
                <a:gd name="T19" fmla="*/ 38 h 120"/>
                <a:gd name="T20" fmla="*/ 0 w 140"/>
                <a:gd name="T21" fmla="*/ 101 h 120"/>
                <a:gd name="T22" fmla="*/ 18 w 140"/>
                <a:gd name="T23" fmla="*/ 120 h 120"/>
                <a:gd name="T24" fmla="*/ 122 w 140"/>
                <a:gd name="T25" fmla="*/ 120 h 120"/>
                <a:gd name="T26" fmla="*/ 140 w 140"/>
                <a:gd name="T27" fmla="*/ 101 h 120"/>
                <a:gd name="T28" fmla="*/ 140 w 140"/>
                <a:gd name="T29" fmla="*/ 38 h 120"/>
                <a:gd name="T30" fmla="*/ 122 w 140"/>
                <a:gd name="T31" fmla="*/ 20 h 120"/>
                <a:gd name="T32" fmla="*/ 12 w 140"/>
                <a:gd name="T33" fmla="*/ 101 h 120"/>
                <a:gd name="T34" fmla="*/ 12 w 140"/>
                <a:gd name="T35" fmla="*/ 38 h 120"/>
                <a:gd name="T36" fmla="*/ 18 w 140"/>
                <a:gd name="T37" fmla="*/ 32 h 120"/>
                <a:gd name="T38" fmla="*/ 33 w 140"/>
                <a:gd name="T39" fmla="*/ 32 h 120"/>
                <a:gd name="T40" fmla="*/ 33 w 140"/>
                <a:gd name="T41" fmla="*/ 108 h 120"/>
                <a:gd name="T42" fmla="*/ 18 w 140"/>
                <a:gd name="T43" fmla="*/ 108 h 120"/>
                <a:gd name="T44" fmla="*/ 12 w 140"/>
                <a:gd name="T45" fmla="*/ 101 h 120"/>
                <a:gd name="T46" fmla="*/ 128 w 140"/>
                <a:gd name="T47" fmla="*/ 101 h 120"/>
                <a:gd name="T48" fmla="*/ 122 w 140"/>
                <a:gd name="T49" fmla="*/ 108 h 120"/>
                <a:gd name="T50" fmla="*/ 45 w 140"/>
                <a:gd name="T51" fmla="*/ 108 h 120"/>
                <a:gd name="T52" fmla="*/ 45 w 140"/>
                <a:gd name="T53" fmla="*/ 32 h 120"/>
                <a:gd name="T54" fmla="*/ 56 w 140"/>
                <a:gd name="T55" fmla="*/ 32 h 120"/>
                <a:gd name="T56" fmla="*/ 99 w 140"/>
                <a:gd name="T57" fmla="*/ 32 h 120"/>
                <a:gd name="T58" fmla="*/ 122 w 140"/>
                <a:gd name="T59" fmla="*/ 32 h 120"/>
                <a:gd name="T60" fmla="*/ 128 w 140"/>
                <a:gd name="T61" fmla="*/ 38 h 120"/>
                <a:gd name="T62" fmla="*/ 128 w 140"/>
                <a:gd name="T63" fmla="*/ 101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40" h="120">
                  <a:moveTo>
                    <a:pt x="122" y="20"/>
                  </a:moveTo>
                  <a:cubicBezTo>
                    <a:pt x="100" y="20"/>
                    <a:pt x="100" y="20"/>
                    <a:pt x="100" y="20"/>
                  </a:cubicBezTo>
                  <a:cubicBezTo>
                    <a:pt x="100" y="18"/>
                    <a:pt x="100" y="18"/>
                    <a:pt x="100" y="18"/>
                  </a:cubicBezTo>
                  <a:cubicBezTo>
                    <a:pt x="100" y="15"/>
                    <a:pt x="100" y="15"/>
                    <a:pt x="100" y="15"/>
                  </a:cubicBezTo>
                  <a:cubicBezTo>
                    <a:pt x="100" y="6"/>
                    <a:pt x="93" y="0"/>
                    <a:pt x="85" y="0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62" y="0"/>
                    <a:pt x="56" y="6"/>
                    <a:pt x="56" y="15"/>
                  </a:cubicBezTo>
                  <a:cubicBezTo>
                    <a:pt x="56" y="20"/>
                    <a:pt x="56" y="20"/>
                    <a:pt x="56" y="20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8" y="20"/>
                    <a:pt x="0" y="28"/>
                    <a:pt x="0" y="38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0" y="112"/>
                    <a:pt x="8" y="120"/>
                    <a:pt x="18" y="120"/>
                  </a:cubicBezTo>
                  <a:cubicBezTo>
                    <a:pt x="122" y="120"/>
                    <a:pt x="122" y="120"/>
                    <a:pt x="122" y="120"/>
                  </a:cubicBezTo>
                  <a:cubicBezTo>
                    <a:pt x="132" y="120"/>
                    <a:pt x="140" y="111"/>
                    <a:pt x="140" y="101"/>
                  </a:cubicBezTo>
                  <a:cubicBezTo>
                    <a:pt x="140" y="38"/>
                    <a:pt x="140" y="38"/>
                    <a:pt x="140" y="38"/>
                  </a:cubicBezTo>
                  <a:cubicBezTo>
                    <a:pt x="140" y="28"/>
                    <a:pt x="132" y="20"/>
                    <a:pt x="122" y="20"/>
                  </a:cubicBezTo>
                  <a:close/>
                  <a:moveTo>
                    <a:pt x="12" y="101"/>
                  </a:moveTo>
                  <a:cubicBezTo>
                    <a:pt x="12" y="38"/>
                    <a:pt x="12" y="38"/>
                    <a:pt x="12" y="38"/>
                  </a:cubicBezTo>
                  <a:cubicBezTo>
                    <a:pt x="12" y="34"/>
                    <a:pt x="15" y="32"/>
                    <a:pt x="18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108"/>
                    <a:pt x="33" y="108"/>
                    <a:pt x="33" y="108"/>
                  </a:cubicBezTo>
                  <a:cubicBezTo>
                    <a:pt x="18" y="108"/>
                    <a:pt x="18" y="108"/>
                    <a:pt x="18" y="108"/>
                  </a:cubicBezTo>
                  <a:cubicBezTo>
                    <a:pt x="14" y="108"/>
                    <a:pt x="12" y="105"/>
                    <a:pt x="12" y="101"/>
                  </a:cubicBezTo>
                  <a:close/>
                  <a:moveTo>
                    <a:pt x="128" y="101"/>
                  </a:moveTo>
                  <a:cubicBezTo>
                    <a:pt x="128" y="105"/>
                    <a:pt x="125" y="108"/>
                    <a:pt x="122" y="108"/>
                  </a:cubicBezTo>
                  <a:cubicBezTo>
                    <a:pt x="45" y="108"/>
                    <a:pt x="45" y="108"/>
                    <a:pt x="45" y="108"/>
                  </a:cubicBezTo>
                  <a:cubicBezTo>
                    <a:pt x="45" y="32"/>
                    <a:pt x="45" y="32"/>
                    <a:pt x="45" y="32"/>
                  </a:cubicBezTo>
                  <a:cubicBezTo>
                    <a:pt x="56" y="32"/>
                    <a:pt x="56" y="32"/>
                    <a:pt x="56" y="32"/>
                  </a:cubicBezTo>
                  <a:cubicBezTo>
                    <a:pt x="99" y="32"/>
                    <a:pt x="99" y="32"/>
                    <a:pt x="99" y="32"/>
                  </a:cubicBezTo>
                  <a:cubicBezTo>
                    <a:pt x="122" y="32"/>
                    <a:pt x="122" y="32"/>
                    <a:pt x="122" y="32"/>
                  </a:cubicBezTo>
                  <a:cubicBezTo>
                    <a:pt x="125" y="32"/>
                    <a:pt x="128" y="34"/>
                    <a:pt x="128" y="38"/>
                  </a:cubicBezTo>
                  <a:lnTo>
                    <a:pt x="128" y="10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>
                <a:lnSpc>
                  <a:spcPct val="120000"/>
                </a:lnSpc>
              </a:pPr>
              <a:endParaRPr lang="zh-CN" alt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8458" name="Freeform 26"/>
            <p:cNvSpPr>
              <a:spLocks noEditPoints="1"/>
            </p:cNvSpPr>
            <p:nvPr/>
          </p:nvSpPr>
          <p:spPr bwMode="auto">
            <a:xfrm>
              <a:off x="112" y="100"/>
              <a:ext cx="88" cy="88"/>
            </a:xfrm>
            <a:custGeom>
              <a:avLst/>
              <a:gdLst>
                <a:gd name="T0" fmla="*/ 22 w 44"/>
                <a:gd name="T1" fmla="*/ 0 h 44"/>
                <a:gd name="T2" fmla="*/ 0 w 44"/>
                <a:gd name="T3" fmla="*/ 22 h 44"/>
                <a:gd name="T4" fmla="*/ 22 w 44"/>
                <a:gd name="T5" fmla="*/ 44 h 44"/>
                <a:gd name="T6" fmla="*/ 44 w 44"/>
                <a:gd name="T7" fmla="*/ 22 h 44"/>
                <a:gd name="T8" fmla="*/ 22 w 44"/>
                <a:gd name="T9" fmla="*/ 0 h 44"/>
                <a:gd name="T10" fmla="*/ 22 w 44"/>
                <a:gd name="T11" fmla="*/ 32 h 44"/>
                <a:gd name="T12" fmla="*/ 12 w 44"/>
                <a:gd name="T13" fmla="*/ 22 h 44"/>
                <a:gd name="T14" fmla="*/ 22 w 44"/>
                <a:gd name="T15" fmla="*/ 12 h 44"/>
                <a:gd name="T16" fmla="*/ 32 w 44"/>
                <a:gd name="T17" fmla="*/ 22 h 44"/>
                <a:gd name="T18" fmla="*/ 22 w 44"/>
                <a:gd name="T19" fmla="*/ 32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" h="44">
                  <a:moveTo>
                    <a:pt x="22" y="0"/>
                  </a:moveTo>
                  <a:cubicBezTo>
                    <a:pt x="10" y="0"/>
                    <a:pt x="0" y="10"/>
                    <a:pt x="0" y="22"/>
                  </a:cubicBezTo>
                  <a:cubicBezTo>
                    <a:pt x="0" y="34"/>
                    <a:pt x="10" y="44"/>
                    <a:pt x="22" y="44"/>
                  </a:cubicBezTo>
                  <a:cubicBezTo>
                    <a:pt x="34" y="44"/>
                    <a:pt x="44" y="34"/>
                    <a:pt x="44" y="22"/>
                  </a:cubicBezTo>
                  <a:cubicBezTo>
                    <a:pt x="44" y="10"/>
                    <a:pt x="34" y="0"/>
                    <a:pt x="22" y="0"/>
                  </a:cubicBezTo>
                  <a:close/>
                  <a:moveTo>
                    <a:pt x="22" y="32"/>
                  </a:moveTo>
                  <a:cubicBezTo>
                    <a:pt x="16" y="32"/>
                    <a:pt x="12" y="27"/>
                    <a:pt x="12" y="22"/>
                  </a:cubicBezTo>
                  <a:cubicBezTo>
                    <a:pt x="12" y="16"/>
                    <a:pt x="16" y="12"/>
                    <a:pt x="22" y="12"/>
                  </a:cubicBezTo>
                  <a:cubicBezTo>
                    <a:pt x="27" y="12"/>
                    <a:pt x="32" y="16"/>
                    <a:pt x="32" y="22"/>
                  </a:cubicBezTo>
                  <a:cubicBezTo>
                    <a:pt x="32" y="27"/>
                    <a:pt x="27" y="32"/>
                    <a:pt x="22" y="3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>
                <a:lnSpc>
                  <a:spcPct val="120000"/>
                </a:lnSpc>
              </a:pPr>
              <a:endParaRPr lang="zh-CN" alt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18459" name="Freeform 27"/>
          <p:cNvSpPr>
            <a:spLocks noEditPoints="1"/>
          </p:cNvSpPr>
          <p:nvPr/>
        </p:nvSpPr>
        <p:spPr bwMode="auto">
          <a:xfrm>
            <a:off x="6266409" y="3869706"/>
            <a:ext cx="325934" cy="303609"/>
          </a:xfrm>
          <a:custGeom>
            <a:avLst/>
            <a:gdLst>
              <a:gd name="T0" fmla="*/ 138 w 142"/>
              <a:gd name="T1" fmla="*/ 47 h 133"/>
              <a:gd name="T2" fmla="*/ 114 w 142"/>
              <a:gd name="T3" fmla="*/ 30 h 133"/>
              <a:gd name="T4" fmla="*/ 114 w 142"/>
              <a:gd name="T5" fmla="*/ 12 h 133"/>
              <a:gd name="T6" fmla="*/ 108 w 142"/>
              <a:gd name="T7" fmla="*/ 6 h 133"/>
              <a:gd name="T8" fmla="*/ 104 w 142"/>
              <a:gd name="T9" fmla="*/ 6 h 133"/>
              <a:gd name="T10" fmla="*/ 98 w 142"/>
              <a:gd name="T11" fmla="*/ 12 h 133"/>
              <a:gd name="T12" fmla="*/ 98 w 142"/>
              <a:gd name="T13" fmla="*/ 18 h 133"/>
              <a:gd name="T14" fmla="*/ 74 w 142"/>
              <a:gd name="T15" fmla="*/ 2 h 133"/>
              <a:gd name="T16" fmla="*/ 68 w 142"/>
              <a:gd name="T17" fmla="*/ 2 h 133"/>
              <a:gd name="T18" fmla="*/ 4 w 142"/>
              <a:gd name="T19" fmla="*/ 47 h 133"/>
              <a:gd name="T20" fmla="*/ 2 w 142"/>
              <a:gd name="T21" fmla="*/ 56 h 133"/>
              <a:gd name="T22" fmla="*/ 10 w 142"/>
              <a:gd name="T23" fmla="*/ 57 h 133"/>
              <a:gd name="T24" fmla="*/ 17 w 142"/>
              <a:gd name="T25" fmla="*/ 52 h 133"/>
              <a:gd name="T26" fmla="*/ 17 w 142"/>
              <a:gd name="T27" fmla="*/ 123 h 133"/>
              <a:gd name="T28" fmla="*/ 27 w 142"/>
              <a:gd name="T29" fmla="*/ 133 h 133"/>
              <a:gd name="T30" fmla="*/ 115 w 142"/>
              <a:gd name="T31" fmla="*/ 133 h 133"/>
              <a:gd name="T32" fmla="*/ 125 w 142"/>
              <a:gd name="T33" fmla="*/ 123 h 133"/>
              <a:gd name="T34" fmla="*/ 125 w 142"/>
              <a:gd name="T35" fmla="*/ 52 h 133"/>
              <a:gd name="T36" fmla="*/ 132 w 142"/>
              <a:gd name="T37" fmla="*/ 57 h 133"/>
              <a:gd name="T38" fmla="*/ 135 w 142"/>
              <a:gd name="T39" fmla="*/ 58 h 133"/>
              <a:gd name="T40" fmla="*/ 140 w 142"/>
              <a:gd name="T41" fmla="*/ 56 h 133"/>
              <a:gd name="T42" fmla="*/ 138 w 142"/>
              <a:gd name="T43" fmla="*/ 47 h 133"/>
              <a:gd name="T44" fmla="*/ 83 w 142"/>
              <a:gd name="T45" fmla="*/ 121 h 133"/>
              <a:gd name="T46" fmla="*/ 59 w 142"/>
              <a:gd name="T47" fmla="*/ 121 h 133"/>
              <a:gd name="T48" fmla="*/ 59 w 142"/>
              <a:gd name="T49" fmla="*/ 84 h 133"/>
              <a:gd name="T50" fmla="*/ 83 w 142"/>
              <a:gd name="T51" fmla="*/ 84 h 133"/>
              <a:gd name="T52" fmla="*/ 83 w 142"/>
              <a:gd name="T53" fmla="*/ 121 h 133"/>
              <a:gd name="T54" fmla="*/ 113 w 142"/>
              <a:gd name="T55" fmla="*/ 121 h 133"/>
              <a:gd name="T56" fmla="*/ 95 w 142"/>
              <a:gd name="T57" fmla="*/ 121 h 133"/>
              <a:gd name="T58" fmla="*/ 95 w 142"/>
              <a:gd name="T59" fmla="*/ 82 h 133"/>
              <a:gd name="T60" fmla="*/ 85 w 142"/>
              <a:gd name="T61" fmla="*/ 72 h 133"/>
              <a:gd name="T62" fmla="*/ 57 w 142"/>
              <a:gd name="T63" fmla="*/ 72 h 133"/>
              <a:gd name="T64" fmla="*/ 47 w 142"/>
              <a:gd name="T65" fmla="*/ 82 h 133"/>
              <a:gd name="T66" fmla="*/ 47 w 142"/>
              <a:gd name="T67" fmla="*/ 121 h 133"/>
              <a:gd name="T68" fmla="*/ 29 w 142"/>
              <a:gd name="T69" fmla="*/ 121 h 133"/>
              <a:gd name="T70" fmla="*/ 29 w 142"/>
              <a:gd name="T71" fmla="*/ 44 h 133"/>
              <a:gd name="T72" fmla="*/ 71 w 142"/>
              <a:gd name="T73" fmla="*/ 14 h 133"/>
              <a:gd name="T74" fmla="*/ 113 w 142"/>
              <a:gd name="T75" fmla="*/ 44 h 133"/>
              <a:gd name="T76" fmla="*/ 113 w 142"/>
              <a:gd name="T77" fmla="*/ 121 h 1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142" h="133">
                <a:moveTo>
                  <a:pt x="138" y="47"/>
                </a:moveTo>
                <a:cubicBezTo>
                  <a:pt x="114" y="30"/>
                  <a:pt x="114" y="30"/>
                  <a:pt x="114" y="30"/>
                </a:cubicBezTo>
                <a:cubicBezTo>
                  <a:pt x="114" y="12"/>
                  <a:pt x="114" y="12"/>
                  <a:pt x="114" y="12"/>
                </a:cubicBezTo>
                <a:cubicBezTo>
                  <a:pt x="114" y="9"/>
                  <a:pt x="111" y="6"/>
                  <a:pt x="108" y="6"/>
                </a:cubicBezTo>
                <a:cubicBezTo>
                  <a:pt x="104" y="6"/>
                  <a:pt x="104" y="6"/>
                  <a:pt x="104" y="6"/>
                </a:cubicBezTo>
                <a:cubicBezTo>
                  <a:pt x="100" y="6"/>
                  <a:pt x="98" y="9"/>
                  <a:pt x="98" y="12"/>
                </a:cubicBezTo>
                <a:cubicBezTo>
                  <a:pt x="98" y="18"/>
                  <a:pt x="98" y="18"/>
                  <a:pt x="98" y="18"/>
                </a:cubicBezTo>
                <a:cubicBezTo>
                  <a:pt x="74" y="2"/>
                  <a:pt x="74" y="2"/>
                  <a:pt x="74" y="2"/>
                </a:cubicBezTo>
                <a:cubicBezTo>
                  <a:pt x="72" y="0"/>
                  <a:pt x="70" y="0"/>
                  <a:pt x="68" y="2"/>
                </a:cubicBezTo>
                <a:cubicBezTo>
                  <a:pt x="4" y="47"/>
                  <a:pt x="4" y="47"/>
                  <a:pt x="4" y="47"/>
                </a:cubicBezTo>
                <a:cubicBezTo>
                  <a:pt x="1" y="49"/>
                  <a:pt x="0" y="53"/>
                  <a:pt x="2" y="56"/>
                </a:cubicBezTo>
                <a:cubicBezTo>
                  <a:pt x="4" y="58"/>
                  <a:pt x="8" y="59"/>
                  <a:pt x="10" y="57"/>
                </a:cubicBezTo>
                <a:cubicBezTo>
                  <a:pt x="17" y="52"/>
                  <a:pt x="17" y="52"/>
                  <a:pt x="17" y="52"/>
                </a:cubicBezTo>
                <a:cubicBezTo>
                  <a:pt x="17" y="123"/>
                  <a:pt x="17" y="123"/>
                  <a:pt x="17" y="123"/>
                </a:cubicBezTo>
                <a:cubicBezTo>
                  <a:pt x="17" y="129"/>
                  <a:pt x="21" y="133"/>
                  <a:pt x="27" y="133"/>
                </a:cubicBezTo>
                <a:cubicBezTo>
                  <a:pt x="115" y="133"/>
                  <a:pt x="115" y="133"/>
                  <a:pt x="115" y="133"/>
                </a:cubicBezTo>
                <a:cubicBezTo>
                  <a:pt x="121" y="133"/>
                  <a:pt x="125" y="129"/>
                  <a:pt x="125" y="123"/>
                </a:cubicBezTo>
                <a:cubicBezTo>
                  <a:pt x="125" y="52"/>
                  <a:pt x="125" y="52"/>
                  <a:pt x="125" y="52"/>
                </a:cubicBezTo>
                <a:cubicBezTo>
                  <a:pt x="132" y="57"/>
                  <a:pt x="132" y="57"/>
                  <a:pt x="132" y="57"/>
                </a:cubicBezTo>
                <a:cubicBezTo>
                  <a:pt x="133" y="58"/>
                  <a:pt x="134" y="58"/>
                  <a:pt x="135" y="58"/>
                </a:cubicBezTo>
                <a:cubicBezTo>
                  <a:pt x="137" y="58"/>
                  <a:pt x="139" y="57"/>
                  <a:pt x="140" y="56"/>
                </a:cubicBezTo>
                <a:cubicBezTo>
                  <a:pt x="142" y="53"/>
                  <a:pt x="141" y="49"/>
                  <a:pt x="138" y="47"/>
                </a:cubicBezTo>
                <a:close/>
                <a:moveTo>
                  <a:pt x="83" y="121"/>
                </a:moveTo>
                <a:cubicBezTo>
                  <a:pt x="59" y="121"/>
                  <a:pt x="59" y="121"/>
                  <a:pt x="59" y="121"/>
                </a:cubicBezTo>
                <a:cubicBezTo>
                  <a:pt x="59" y="84"/>
                  <a:pt x="59" y="84"/>
                  <a:pt x="59" y="84"/>
                </a:cubicBezTo>
                <a:cubicBezTo>
                  <a:pt x="83" y="84"/>
                  <a:pt x="83" y="84"/>
                  <a:pt x="83" y="84"/>
                </a:cubicBezTo>
                <a:lnTo>
                  <a:pt x="83" y="121"/>
                </a:lnTo>
                <a:close/>
                <a:moveTo>
                  <a:pt x="113" y="121"/>
                </a:moveTo>
                <a:cubicBezTo>
                  <a:pt x="95" y="121"/>
                  <a:pt x="95" y="121"/>
                  <a:pt x="95" y="121"/>
                </a:cubicBezTo>
                <a:cubicBezTo>
                  <a:pt x="95" y="82"/>
                  <a:pt x="95" y="82"/>
                  <a:pt x="95" y="82"/>
                </a:cubicBezTo>
                <a:cubicBezTo>
                  <a:pt x="95" y="76"/>
                  <a:pt x="90" y="72"/>
                  <a:pt x="85" y="72"/>
                </a:cubicBezTo>
                <a:cubicBezTo>
                  <a:pt x="57" y="72"/>
                  <a:pt x="57" y="72"/>
                  <a:pt x="57" y="72"/>
                </a:cubicBezTo>
                <a:cubicBezTo>
                  <a:pt x="52" y="72"/>
                  <a:pt x="47" y="76"/>
                  <a:pt x="47" y="82"/>
                </a:cubicBezTo>
                <a:cubicBezTo>
                  <a:pt x="47" y="121"/>
                  <a:pt x="47" y="121"/>
                  <a:pt x="47" y="121"/>
                </a:cubicBezTo>
                <a:cubicBezTo>
                  <a:pt x="29" y="121"/>
                  <a:pt x="29" y="121"/>
                  <a:pt x="29" y="121"/>
                </a:cubicBezTo>
                <a:cubicBezTo>
                  <a:pt x="29" y="44"/>
                  <a:pt x="29" y="44"/>
                  <a:pt x="29" y="44"/>
                </a:cubicBezTo>
                <a:cubicBezTo>
                  <a:pt x="71" y="14"/>
                  <a:pt x="71" y="14"/>
                  <a:pt x="71" y="14"/>
                </a:cubicBezTo>
                <a:cubicBezTo>
                  <a:pt x="113" y="44"/>
                  <a:pt x="113" y="44"/>
                  <a:pt x="113" y="44"/>
                </a:cubicBezTo>
                <a:lnTo>
                  <a:pt x="113" y="12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pPr>
              <a:lnSpc>
                <a:spcPct val="120000"/>
              </a:lnSpc>
            </a:pPr>
            <a:endParaRPr lang="zh-CN" altLang="en-US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0" name="TextBox 8"/>
          <p:cNvSpPr txBox="1"/>
          <p:nvPr/>
        </p:nvSpPr>
        <p:spPr>
          <a:xfrm>
            <a:off x="4454798" y="172132"/>
            <a:ext cx="3949155" cy="61531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zh-CN" altLang="en-US" sz="40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原代码复现</a:t>
            </a:r>
            <a:endParaRPr lang="zh-CN" altLang="en-US" sz="40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32" name="组合 31"/>
          <p:cNvGrpSpPr/>
          <p:nvPr/>
        </p:nvGrpSpPr>
        <p:grpSpPr>
          <a:xfrm>
            <a:off x="886327" y="591989"/>
            <a:ext cx="11086097" cy="0"/>
            <a:chOff x="1028775" y="591989"/>
            <a:chExt cx="11086097" cy="0"/>
          </a:xfrm>
        </p:grpSpPr>
        <p:cxnSp>
          <p:nvCxnSpPr>
            <p:cNvPr id="33" name="直接连接符 32"/>
            <p:cNvCxnSpPr/>
            <p:nvPr/>
          </p:nvCxnSpPr>
          <p:spPr>
            <a:xfrm>
              <a:off x="1028775" y="591989"/>
              <a:ext cx="3504197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/>
          </p:nvCxnSpPr>
          <p:spPr>
            <a:xfrm>
              <a:off x="8610675" y="591989"/>
              <a:ext cx="3504197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F35B0BEE-F18A-47BB-8FCB-E00DA2F2635D-1" descr="C:/Users/32814/AppData/Local/Temp/wpp.UBqfUpwpp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645275" y="3515043"/>
            <a:ext cx="4785360" cy="358648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rcRect r="10636"/>
          <a:stretch>
            <a:fillRect/>
          </a:stretch>
        </p:blipFill>
        <p:spPr>
          <a:xfrm>
            <a:off x="4989195" y="831215"/>
            <a:ext cx="7848600" cy="266954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20320" y="951865"/>
            <a:ext cx="4543425" cy="3476625"/>
          </a:xfrm>
          <a:prstGeom prst="rect">
            <a:avLst/>
          </a:prstGeom>
        </p:spPr>
      </p:pic>
      <p:pic>
        <p:nvPicPr>
          <p:cNvPr id="8" name="图片 7" descr="3b32313535353037393bbcfdcdb7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8580000">
            <a:off x="4615815" y="3770630"/>
            <a:ext cx="1011555" cy="101155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2324735" y="4984115"/>
            <a:ext cx="3714750" cy="1352550"/>
          </a:xfrm>
          <a:prstGeom prst="rect">
            <a:avLst/>
          </a:prstGeom>
        </p:spPr>
      </p:pic>
      <p:pic>
        <p:nvPicPr>
          <p:cNvPr id="10" name="图片 9" descr="3b32313535353037393bbcfdcdb7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5720000">
            <a:off x="5984240" y="5403215"/>
            <a:ext cx="914400" cy="91440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2468880" y="6496685"/>
            <a:ext cx="53352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数据集格式不同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8"/>
          <p:cNvSpPr txBox="1"/>
          <p:nvPr/>
        </p:nvSpPr>
        <p:spPr>
          <a:xfrm>
            <a:off x="4454798" y="172132"/>
            <a:ext cx="3949155" cy="61531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zh-CN" altLang="en-US" sz="40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数据集处理</a:t>
            </a:r>
            <a:endParaRPr lang="zh-CN" altLang="en-US" sz="40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41" name="组合 40"/>
          <p:cNvGrpSpPr/>
          <p:nvPr/>
        </p:nvGrpSpPr>
        <p:grpSpPr>
          <a:xfrm>
            <a:off x="886327" y="591989"/>
            <a:ext cx="11086097" cy="0"/>
            <a:chOff x="1028775" y="591989"/>
            <a:chExt cx="11086097" cy="0"/>
          </a:xfrm>
        </p:grpSpPr>
        <p:cxnSp>
          <p:nvCxnSpPr>
            <p:cNvPr id="42" name="直接连接符 41"/>
            <p:cNvCxnSpPr/>
            <p:nvPr/>
          </p:nvCxnSpPr>
          <p:spPr>
            <a:xfrm>
              <a:off x="1028775" y="591989"/>
              <a:ext cx="3504197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/>
            <p:cNvCxnSpPr/>
            <p:nvPr/>
          </p:nvCxnSpPr>
          <p:spPr>
            <a:xfrm>
              <a:off x="8610675" y="591989"/>
              <a:ext cx="3504197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252980" y="2680335"/>
            <a:ext cx="7964805" cy="434530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684780" y="833755"/>
            <a:ext cx="7219950" cy="18002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entagon 5"/>
          <p:cNvSpPr/>
          <p:nvPr/>
        </p:nvSpPr>
        <p:spPr>
          <a:xfrm>
            <a:off x="5133340" y="2823210"/>
            <a:ext cx="3874770" cy="1317625"/>
          </a:xfrm>
          <a:prstGeom prst="homePlat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将标准化后的数据分别保存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7" name="Pentagon 6"/>
          <p:cNvSpPr/>
          <p:nvPr/>
        </p:nvSpPr>
        <p:spPr>
          <a:xfrm>
            <a:off x="5133340" y="4140835"/>
            <a:ext cx="3827780" cy="1236980"/>
          </a:xfrm>
          <a:prstGeom prst="homePlat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zh-CN" altLang="en-GB" sz="20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修改参数以适应任务要求</a:t>
            </a:r>
            <a:endParaRPr lang="zh-CN" altLang="en-GB" sz="20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8" name="Pentagon 7"/>
          <p:cNvSpPr/>
          <p:nvPr/>
        </p:nvSpPr>
        <p:spPr>
          <a:xfrm>
            <a:off x="5132070" y="5377815"/>
            <a:ext cx="3876040" cy="1141730"/>
          </a:xfrm>
          <a:prstGeom prst="homePlat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zh-CN" altLang="en-GB" sz="20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打印查看数据集格式</a:t>
            </a:r>
            <a:endParaRPr lang="zh-CN" altLang="en-GB" sz="20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782320" y="1272540"/>
            <a:ext cx="4601845" cy="44926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GB" sz="95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9" name="TextBox 8"/>
          <p:cNvSpPr txBox="1"/>
          <p:nvPr/>
        </p:nvSpPr>
        <p:spPr>
          <a:xfrm>
            <a:off x="4454798" y="172132"/>
            <a:ext cx="3949155" cy="61531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zh-CN" altLang="en-US" sz="40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数据集处理</a:t>
            </a:r>
            <a:endParaRPr lang="zh-CN" altLang="en-US" sz="40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41" name="组合 40"/>
          <p:cNvGrpSpPr/>
          <p:nvPr/>
        </p:nvGrpSpPr>
        <p:grpSpPr>
          <a:xfrm>
            <a:off x="886327" y="591989"/>
            <a:ext cx="11086097" cy="0"/>
            <a:chOff x="1028775" y="591989"/>
            <a:chExt cx="11086097" cy="0"/>
          </a:xfrm>
        </p:grpSpPr>
        <p:cxnSp>
          <p:nvCxnSpPr>
            <p:cNvPr id="42" name="直接连接符 41"/>
            <p:cNvCxnSpPr/>
            <p:nvPr/>
          </p:nvCxnSpPr>
          <p:spPr>
            <a:xfrm>
              <a:off x="1028775" y="591989"/>
              <a:ext cx="3504197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/>
            <p:cNvCxnSpPr/>
            <p:nvPr/>
          </p:nvCxnSpPr>
          <p:spPr>
            <a:xfrm>
              <a:off x="8610675" y="591989"/>
              <a:ext cx="3504197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7" name="图片 2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8373745" y="2806700"/>
            <a:ext cx="4038600" cy="371284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782320" y="1240155"/>
            <a:ext cx="4617085" cy="134048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255905" y="5095240"/>
            <a:ext cx="5143500" cy="142430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rcRect r="58367"/>
          <a:stretch>
            <a:fillRect/>
          </a:stretch>
        </p:blipFill>
        <p:spPr>
          <a:xfrm>
            <a:off x="763270" y="2705735"/>
            <a:ext cx="4620895" cy="2389505"/>
          </a:xfrm>
          <a:prstGeom prst="rect">
            <a:avLst/>
          </a:prstGeom>
        </p:spPr>
      </p:pic>
      <p:pic>
        <p:nvPicPr>
          <p:cNvPr id="14" name="图片 13" descr="3b31393938333938383bb7bdbff2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70280" y="2896235"/>
            <a:ext cx="1010285" cy="2000250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5557520" y="1156970"/>
            <a:ext cx="6427470" cy="7118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2400" b="1"/>
              <a:t>time_stamp</a:t>
            </a:r>
            <a:r>
              <a:rPr lang="zh-CN" altLang="en-US" sz="2400" b="1"/>
              <a:t>时间戳列会导致均值与方差计算有误</a:t>
            </a:r>
            <a:endParaRPr lang="zh-CN" altLang="en-US" sz="2400" b="1"/>
          </a:p>
          <a:p>
            <a:pPr algn="ctr"/>
            <a:r>
              <a:rPr lang="en-US" altLang="zh-CN" sz="2400" b="1"/>
              <a:t>+</a:t>
            </a:r>
            <a:endParaRPr lang="en-US" altLang="zh-CN" sz="2400" b="1"/>
          </a:p>
          <a:p>
            <a:pPr algn="ctr"/>
            <a:r>
              <a:rPr lang="zh-CN" altLang="en-US" sz="2400" b="1"/>
              <a:t>任务对时间列没有要求</a:t>
            </a:r>
            <a:endParaRPr lang="zh-CN" altLang="en-US" sz="2400" b="1"/>
          </a:p>
        </p:txBody>
      </p:sp>
      <p:pic>
        <p:nvPicPr>
          <p:cNvPr id="18" name="图片 17" descr="3b31393938333938383bb7bdbff2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5400000">
            <a:off x="2926715" y="-273685"/>
            <a:ext cx="294640" cy="46189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8"/>
          <p:cNvSpPr txBox="1"/>
          <p:nvPr/>
        </p:nvSpPr>
        <p:spPr>
          <a:xfrm>
            <a:off x="4454798" y="172132"/>
            <a:ext cx="3949155" cy="61531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zh-CN" altLang="en-US" sz="40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模型介绍</a:t>
            </a:r>
            <a:endParaRPr lang="zh-CN" altLang="en-US" sz="40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886327" y="591989"/>
            <a:ext cx="11086097" cy="0"/>
            <a:chOff x="1028775" y="591989"/>
            <a:chExt cx="11086097" cy="0"/>
          </a:xfrm>
        </p:grpSpPr>
        <p:cxnSp>
          <p:nvCxnSpPr>
            <p:cNvPr id="31" name="直接连接符 30"/>
            <p:cNvCxnSpPr/>
            <p:nvPr/>
          </p:nvCxnSpPr>
          <p:spPr>
            <a:xfrm>
              <a:off x="1028775" y="591989"/>
              <a:ext cx="3504197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/>
          </p:nvCxnSpPr>
          <p:spPr>
            <a:xfrm>
              <a:off x="8610675" y="591989"/>
              <a:ext cx="3504197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图片 6" descr="90750dd458f05d4e43360bf850ce68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68655" y="1024255"/>
            <a:ext cx="5423535" cy="1522730"/>
          </a:xfrm>
          <a:prstGeom prst="rect">
            <a:avLst/>
          </a:prstGeom>
        </p:spPr>
      </p:pic>
      <p:cxnSp>
        <p:nvCxnSpPr>
          <p:cNvPr id="2" name="直接连接符 1"/>
          <p:cNvCxnSpPr/>
          <p:nvPr/>
        </p:nvCxnSpPr>
        <p:spPr>
          <a:xfrm>
            <a:off x="2468880" y="2320290"/>
            <a:ext cx="86423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7" name="图片 7" descr="09d39725683f54203ce72d30d08d8c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rcRect l="8023" r="1570"/>
          <a:stretch>
            <a:fillRect/>
          </a:stretch>
        </p:blipFill>
        <p:spPr>
          <a:xfrm>
            <a:off x="879475" y="4015740"/>
            <a:ext cx="5304790" cy="2847340"/>
          </a:xfrm>
          <a:prstGeom prst="rect">
            <a:avLst/>
          </a:prstGeom>
        </p:spPr>
      </p:pic>
      <p:sp>
        <p:nvSpPr>
          <p:cNvPr id="100" name="文本框 99"/>
          <p:cNvSpPr txBox="1"/>
          <p:nvPr/>
        </p:nvSpPr>
        <p:spPr>
          <a:xfrm>
            <a:off x="6573520" y="4552315"/>
            <a:ext cx="5187315" cy="508000"/>
          </a:xfrm>
          <a:prstGeom prst="rect">
            <a:avLst/>
          </a:prstGeom>
          <a:noFill/>
          <a:ln w="9525">
            <a:noFill/>
          </a:ln>
        </p:spPr>
        <p:txBody>
          <a:bodyPr>
            <a:noAutofit/>
          </a:bodyPr>
          <a:p>
            <a:pPr marL="0" indent="0"/>
            <a:r>
              <a:rPr lang="zh-CN" sz="2000" b="0">
                <a:solidFill>
                  <a:srgbClr val="0000FF"/>
                </a:solidFill>
                <a:ea typeface="宋体" panose="02010600030101010101" pitchFamily="2" charset="-122"/>
              </a:rPr>
              <a:t>原代码中使用了手动处理嵌入的方式，包括节点嵌入和时间嵌入；</a:t>
            </a:r>
            <a:r>
              <a:rPr lang="en-US" altLang="zh-CN" sz="2000" b="0">
                <a:solidFill>
                  <a:srgbClr val="0000FF"/>
                </a:solidFill>
                <a:ea typeface="宋体" panose="02010600030101010101" pitchFamily="2" charset="-122"/>
              </a:rPr>
              <a:t>nn.Cov2d</a:t>
            </a:r>
            <a:r>
              <a:rPr lang="zh-CN" altLang="en-US" sz="2000" b="0">
                <a:solidFill>
                  <a:srgbClr val="0000FF"/>
                </a:solidFill>
                <a:ea typeface="宋体" panose="02010600030101010101" pitchFamily="2" charset="-122"/>
              </a:rPr>
              <a:t>来实现全连接</a:t>
            </a:r>
            <a:r>
              <a:rPr lang="zh-CN" sz="2000" b="0">
                <a:solidFill>
                  <a:srgbClr val="0000FF"/>
                </a:solidFill>
                <a:ea typeface="宋体" panose="02010600030101010101" pitchFamily="2" charset="-122"/>
              </a:rPr>
              <a:t>修改后使用 PyTorch 中的 nn.Embedding 层来处理节点和时间的嵌入，简化了嵌入操作</a:t>
            </a:r>
            <a:endParaRPr lang="zh-CN" altLang="en-US" sz="2000" b="0">
              <a:solidFill>
                <a:srgbClr val="0000FF"/>
              </a:solidFill>
              <a:ea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645275" y="1398270"/>
            <a:ext cx="354330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Embedding</a:t>
            </a:r>
            <a:r>
              <a:rPr lang="zh-CN" altLang="en-US"/>
              <a:t>层：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6573520" y="1960245"/>
            <a:ext cx="4701540" cy="2478405"/>
          </a:xfrm>
          <a:prstGeom prst="rect">
            <a:avLst/>
          </a:prstGeom>
        </p:spPr>
      </p:pic>
      <p:pic>
        <p:nvPicPr>
          <p:cNvPr id="5" name="图片 3" descr="52d66ac1fa4afac5fd9e89fd86c58b1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rcRect t="14086" r="1038" b="10758"/>
          <a:stretch>
            <a:fillRect/>
          </a:stretch>
        </p:blipFill>
        <p:spPr>
          <a:xfrm>
            <a:off x="886460" y="2841625"/>
            <a:ext cx="4176395" cy="652145"/>
          </a:xfrm>
          <a:prstGeom prst="rect">
            <a:avLst/>
          </a:prstGeom>
        </p:spPr>
      </p:pic>
      <p:pic>
        <p:nvPicPr>
          <p:cNvPr id="8" name="图片 4" descr="0f31860494bfbb0ec23b7c88b388b00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886460" y="3493770"/>
            <a:ext cx="5297805" cy="4432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Box 15"/>
          <p:cNvSpPr txBox="1"/>
          <p:nvPr/>
        </p:nvSpPr>
        <p:spPr>
          <a:xfrm>
            <a:off x="1028561" y="4761405"/>
            <a:ext cx="2113134" cy="3480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请替换文字内容，添加相关标题，修改文字内容，也可以直接复制你的内容到此。</a:t>
            </a:r>
            <a:endParaRPr lang="zh-CN" altLang="en-US" sz="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6" name="TextBox 16"/>
          <p:cNvSpPr txBox="1"/>
          <p:nvPr/>
        </p:nvSpPr>
        <p:spPr>
          <a:xfrm>
            <a:off x="1022386" y="4440642"/>
            <a:ext cx="1633392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点击请替换文字内容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995695" y="3333822"/>
            <a:ext cx="2113134" cy="3480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请替换文字内容，添加相关标题，修改文字内容，也可以直接复制你的内容到此。</a:t>
            </a:r>
            <a:endParaRPr lang="zh-CN" altLang="en-US" sz="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989520" y="3013059"/>
            <a:ext cx="1633392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点击请替换文字内容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8" name="TextBox 15"/>
          <p:cNvSpPr txBox="1"/>
          <p:nvPr/>
        </p:nvSpPr>
        <p:spPr>
          <a:xfrm>
            <a:off x="6897516" y="4789397"/>
            <a:ext cx="2113134" cy="3480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请替换文字内容，添加相关标题，修改文字内容，也可以直接复制你的内容到此。</a:t>
            </a:r>
            <a:endParaRPr lang="zh-CN" altLang="en-US" sz="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9" name="TextBox 16"/>
          <p:cNvSpPr txBox="1"/>
          <p:nvPr/>
        </p:nvSpPr>
        <p:spPr>
          <a:xfrm>
            <a:off x="6891341" y="4468634"/>
            <a:ext cx="1633392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点击请替换文字内容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4" name="TextBox 8"/>
          <p:cNvSpPr txBox="1"/>
          <p:nvPr/>
        </p:nvSpPr>
        <p:spPr>
          <a:xfrm>
            <a:off x="4454798" y="172132"/>
            <a:ext cx="3949155" cy="61531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zh-CN" altLang="en-US" sz="40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优化</a:t>
            </a:r>
            <a:endParaRPr lang="zh-CN" altLang="en-US" sz="40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886327" y="591989"/>
            <a:ext cx="11086097" cy="0"/>
            <a:chOff x="1028775" y="591989"/>
            <a:chExt cx="11086097" cy="0"/>
          </a:xfrm>
        </p:grpSpPr>
        <p:cxnSp>
          <p:nvCxnSpPr>
            <p:cNvPr id="33" name="直接连接符 32"/>
            <p:cNvCxnSpPr/>
            <p:nvPr/>
          </p:nvCxnSpPr>
          <p:spPr>
            <a:xfrm>
              <a:off x="1028775" y="591989"/>
              <a:ext cx="3504197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/>
            <p:cNvCxnSpPr/>
            <p:nvPr/>
          </p:nvCxnSpPr>
          <p:spPr>
            <a:xfrm>
              <a:off x="8610675" y="591989"/>
              <a:ext cx="3504197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0" name="文本框 99"/>
          <p:cNvSpPr txBox="1"/>
          <p:nvPr/>
        </p:nvSpPr>
        <p:spPr>
          <a:xfrm>
            <a:off x="886460" y="960438"/>
            <a:ext cx="5080000" cy="124523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L="0" indent="0"/>
            <a:r>
              <a:rPr lang="en-US" sz="2100" b="0">
                <a:solidFill>
                  <a:srgbClr val="000000"/>
                </a:solidFill>
                <a:latin typeface="微软雅黑" panose="020B0503020204020204" pitchFamily="34" charset="-122"/>
                <a:ea typeface="宋体" panose="02010600030101010101" pitchFamily="2" charset="-122"/>
              </a:rPr>
              <a:t>1. </a:t>
            </a:r>
            <a:r>
              <a:rPr lang="zh-CN" sz="2100" b="0">
                <a:solidFill>
                  <a:srgbClr val="000000"/>
                </a:solidFill>
                <a:ea typeface="宋体" panose="02010600030101010101" pitchFamily="2" charset="-122"/>
              </a:rPr>
              <a:t>学习率调度器的添加</a:t>
            </a:r>
            <a:r>
              <a:rPr lang="zh-CN" sz="1800" b="0">
                <a:solidFill>
                  <a:srgbClr val="0000FF"/>
                </a:solidFill>
                <a:ea typeface="宋体" panose="02010600030101010101" pitchFamily="2" charset="-122"/>
              </a:rPr>
              <a:t>使用torch.optim.lr_scheduler.MultiStepLR调度器来应用学习率衰减，将学习率参数传递给调度器，然后在每个训练迭代中调用该调度器的step方法</a:t>
            </a:r>
            <a:endParaRPr lang="zh-CN" altLang="en-US" sz="1800" b="0">
              <a:solidFill>
                <a:srgbClr val="0000FF"/>
              </a:solidFill>
              <a:ea typeface="宋体" panose="02010600030101010101" pitchFamily="2" charset="-122"/>
            </a:endParaRPr>
          </a:p>
        </p:txBody>
      </p:sp>
      <p:pic>
        <p:nvPicPr>
          <p:cNvPr id="2" name="图片 21" descr="57a8b02c5070e1756ff619d1558788b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l="8094" t="3122" r="15307" b="15663"/>
          <a:stretch>
            <a:fillRect/>
          </a:stretch>
        </p:blipFill>
        <p:spPr>
          <a:xfrm>
            <a:off x="5853430" y="3364865"/>
            <a:ext cx="3126105" cy="1217295"/>
          </a:xfrm>
          <a:prstGeom prst="rect">
            <a:avLst/>
          </a:prstGeom>
        </p:spPr>
      </p:pic>
      <p:pic>
        <p:nvPicPr>
          <p:cNvPr id="3" name="图片 22" descr="d699af4800b70e486f418ea9749405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884555" y="2320290"/>
            <a:ext cx="8094345" cy="866140"/>
          </a:xfrm>
          <a:prstGeom prst="rect">
            <a:avLst/>
          </a:prstGeom>
        </p:spPr>
      </p:pic>
      <p:pic>
        <p:nvPicPr>
          <p:cNvPr id="4" name="图片 23" descr="965741315a8190cd272744d6b6788e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rcRect l="15159" t="21787"/>
          <a:stretch>
            <a:fillRect/>
          </a:stretch>
        </p:blipFill>
        <p:spPr>
          <a:xfrm>
            <a:off x="5964555" y="1600200"/>
            <a:ext cx="2925445" cy="498475"/>
          </a:xfrm>
          <a:prstGeom prst="rect">
            <a:avLst/>
          </a:prstGeom>
        </p:spPr>
      </p:pic>
      <p:sp>
        <p:nvSpPr>
          <p:cNvPr id="5" name="文本框 4"/>
          <p:cNvSpPr txBox="1"/>
          <p:nvPr>
            <p:custDataLst>
              <p:tags r:id="rId7"/>
            </p:custDataLst>
          </p:nvPr>
        </p:nvSpPr>
        <p:spPr>
          <a:xfrm>
            <a:off x="884555" y="3371533"/>
            <a:ext cx="5080000" cy="124523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L="0" indent="0"/>
            <a:r>
              <a:rPr lang="en-US" sz="2100" b="0">
                <a:solidFill>
                  <a:srgbClr val="000000"/>
                </a:solidFill>
                <a:latin typeface="微软雅黑" panose="020B0503020204020204" pitchFamily="34" charset="-122"/>
                <a:ea typeface="宋体" panose="02010600030101010101" pitchFamily="2" charset="-122"/>
              </a:rPr>
              <a:t>2. </a:t>
            </a:r>
            <a:r>
              <a:rPr lang="zh-CN" altLang="en-US" sz="2100" b="0">
                <a:solidFill>
                  <a:srgbClr val="000000"/>
                </a:solidFill>
                <a:latin typeface="微软雅黑" panose="020B0503020204020204" pitchFamily="34" charset="-122"/>
                <a:ea typeface="宋体" panose="02010600030101010101" pitchFamily="2" charset="-122"/>
              </a:rPr>
              <a:t>更改学习率衰减的阶段（</a:t>
            </a:r>
            <a:r>
              <a:rPr lang="en-US" altLang="zh-CN" sz="2100" b="0">
                <a:solidFill>
                  <a:srgbClr val="000000"/>
                </a:solidFill>
                <a:latin typeface="微软雅黑" panose="020B0503020204020204" pitchFamily="34" charset="-122"/>
                <a:ea typeface="宋体" panose="02010600030101010101" pitchFamily="2" charset="-122"/>
              </a:rPr>
              <a:t>epochs</a:t>
            </a:r>
            <a:r>
              <a:rPr lang="zh-CN" altLang="en-US" sz="2100" b="0">
                <a:solidFill>
                  <a:srgbClr val="000000"/>
                </a:solidFill>
                <a:latin typeface="微软雅黑" panose="020B0503020204020204" pitchFamily="34" charset="-122"/>
                <a:ea typeface="宋体" panose="02010600030101010101" pitchFamily="2" charset="-122"/>
              </a:rPr>
              <a:t>）</a:t>
            </a:r>
            <a:endParaRPr lang="zh-CN" sz="1800" b="0">
              <a:solidFill>
                <a:srgbClr val="0000FF"/>
              </a:solidFill>
              <a:ea typeface="宋体" panose="02010600030101010101" pitchFamily="2" charset="-122"/>
            </a:endParaRPr>
          </a:p>
          <a:p>
            <a:pPr marL="0" indent="0"/>
            <a:r>
              <a:rPr lang="zh-CN" altLang="en-US" sz="1800" b="0">
                <a:solidFill>
                  <a:srgbClr val="0000FF"/>
                </a:solidFill>
                <a:ea typeface="宋体" panose="02010600030101010101" pitchFamily="2" charset="-122"/>
              </a:rPr>
              <a:t>分别在1、10、30、50、90个epochs训练阶段后，使学习率减小，以更精细地调整模型参数。在训练过程中更好地平衡收敛速度和训练的稳定性。</a:t>
            </a:r>
            <a:endParaRPr lang="zh-CN" altLang="en-US" sz="1800" b="0">
              <a:solidFill>
                <a:srgbClr val="0000FF"/>
              </a:solidFill>
              <a:ea typeface="宋体" panose="0201060003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84555" y="4846955"/>
            <a:ext cx="5080000" cy="15684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L="0" indent="0"/>
            <a:r>
              <a:rPr lang="en-US" altLang="zh-CN" sz="2400" b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  <a:cs typeface="+mn-ea"/>
              </a:rPr>
              <a:t>3.</a:t>
            </a:r>
            <a:r>
              <a:rPr lang="zh-CN" sz="240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  <a:cs typeface="+mn-ea"/>
                <a:sym typeface="+mn-ea"/>
              </a:rPr>
              <a:t>增加评估指标（</a:t>
            </a:r>
            <a:r>
              <a:rPr lang="en-US" altLang="zh-CN" sz="240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MAE</a:t>
            </a:r>
            <a:r>
              <a:rPr lang="zh-CN" altLang="en-US" sz="240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  <a:cs typeface="+mn-ea"/>
                <a:sym typeface="+mn-ea"/>
              </a:rPr>
              <a:t>）</a:t>
            </a:r>
            <a:endParaRPr lang="zh-CN" altLang="en-US" sz="2400" b="0">
              <a:solidFill>
                <a:schemeClr val="tx1">
                  <a:lumMod val="95000"/>
                  <a:lumOff val="5000"/>
                </a:schemeClr>
              </a:solidFill>
              <a:latin typeface="+mn-ea"/>
              <a:ea typeface="+mn-ea"/>
              <a:cs typeface="+mn-ea"/>
            </a:endParaRPr>
          </a:p>
          <a:p>
            <a:pPr marL="0" indent="0"/>
            <a:r>
              <a:rPr lang="zh-CN" sz="1800" b="0">
                <a:solidFill>
                  <a:srgbClr val="0000FF"/>
                </a:solidFill>
                <a:ea typeface="宋体" panose="02010600030101010101" pitchFamily="2" charset="-122"/>
              </a:rPr>
              <a:t>MSE_loss 函数修改为只计算前九列的 MSE 损失，即只返回PV{0- 8}的损失，使训练更好地拟合到准确的PV预测结果；同时添加MAE损失函数，增加了评估指标</a:t>
            </a:r>
            <a:endParaRPr lang="zh-CN" altLang="en-US" sz="1800" b="0">
              <a:solidFill>
                <a:srgbClr val="0000FF"/>
              </a:solidFill>
              <a:ea typeface="宋体" panose="02010600030101010101" pitchFamily="2" charset="-122"/>
            </a:endParaRPr>
          </a:p>
        </p:txBody>
      </p:sp>
      <p:pic>
        <p:nvPicPr>
          <p:cNvPr id="7" name="图片 26" descr="08a8cea5bc09c6eb3d0d79a51ec5620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rcRect t="3530" b="1804"/>
          <a:stretch>
            <a:fillRect/>
          </a:stretch>
        </p:blipFill>
        <p:spPr>
          <a:xfrm>
            <a:off x="9093835" y="1519555"/>
            <a:ext cx="3435985" cy="34861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Box 8"/>
          <p:cNvSpPr txBox="1"/>
          <p:nvPr/>
        </p:nvSpPr>
        <p:spPr>
          <a:xfrm>
            <a:off x="4454798" y="172132"/>
            <a:ext cx="3949155" cy="61531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zh-CN" altLang="en-US" sz="40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优化</a:t>
            </a:r>
            <a:endParaRPr lang="zh-CN" altLang="en-US" sz="40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40" name="组合 39"/>
          <p:cNvGrpSpPr/>
          <p:nvPr/>
        </p:nvGrpSpPr>
        <p:grpSpPr>
          <a:xfrm>
            <a:off x="886327" y="591989"/>
            <a:ext cx="11086097" cy="0"/>
            <a:chOff x="1028775" y="591989"/>
            <a:chExt cx="11086097" cy="0"/>
          </a:xfrm>
        </p:grpSpPr>
        <p:cxnSp>
          <p:nvCxnSpPr>
            <p:cNvPr id="41" name="直接连接符 40"/>
            <p:cNvCxnSpPr/>
            <p:nvPr/>
          </p:nvCxnSpPr>
          <p:spPr>
            <a:xfrm>
              <a:off x="1028775" y="591989"/>
              <a:ext cx="3504197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/>
            <p:cNvCxnSpPr/>
            <p:nvPr/>
          </p:nvCxnSpPr>
          <p:spPr>
            <a:xfrm>
              <a:off x="8610675" y="591989"/>
              <a:ext cx="3504197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0" name="文本框 99"/>
          <p:cNvSpPr txBox="1"/>
          <p:nvPr/>
        </p:nvSpPr>
        <p:spPr>
          <a:xfrm>
            <a:off x="984885" y="1200785"/>
            <a:ext cx="5503545" cy="195707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noAutofit/>
          </a:bodyPr>
          <a:p>
            <a:pPr marL="0" indent="0">
              <a:lnSpc>
                <a:spcPct val="130000"/>
              </a:lnSpc>
            </a:pPr>
            <a:r>
              <a:rPr lang="en-US" sz="2100" b="0">
                <a:solidFill>
                  <a:srgbClr val="000000"/>
                </a:solidFill>
                <a:latin typeface="微软雅黑" panose="020B0503020204020204" pitchFamily="34" charset="-122"/>
                <a:ea typeface="宋体" panose="02010600030101010101" pitchFamily="2" charset="-122"/>
              </a:rPr>
              <a:t>4</a:t>
            </a:r>
            <a:r>
              <a:rPr lang="en-US" sz="2800" b="0">
                <a:solidFill>
                  <a:srgbClr val="000000"/>
                </a:solidFill>
                <a:latin typeface="微软雅黑" panose="020B0503020204020204" pitchFamily="34" charset="-122"/>
                <a:ea typeface="宋体" panose="02010600030101010101" pitchFamily="2" charset="-122"/>
              </a:rPr>
              <a:t>. </a:t>
            </a:r>
            <a:r>
              <a:rPr lang="zh-CN" sz="2800" b="0">
                <a:solidFill>
                  <a:srgbClr val="000000"/>
                </a:solidFill>
                <a:ea typeface="宋体" panose="02010600030101010101" pitchFamily="2" charset="-122"/>
              </a:rPr>
              <a:t>可视化绘图：</a:t>
            </a:r>
            <a:endParaRPr lang="zh-CN" sz="2800" b="0">
              <a:solidFill>
                <a:srgbClr val="000000"/>
              </a:solidFill>
              <a:ea typeface="宋体" panose="02010600030101010101" pitchFamily="2" charset="-122"/>
            </a:endParaRPr>
          </a:p>
          <a:p>
            <a:pPr marL="0" indent="0">
              <a:lnSpc>
                <a:spcPct val="130000"/>
              </a:lnSpc>
            </a:pPr>
            <a:r>
              <a:rPr lang="zh-CN" sz="2400" b="0">
                <a:solidFill>
                  <a:srgbClr val="0000FF"/>
                </a:solidFill>
                <a:ea typeface="宋体" panose="02010600030101010101" pitchFamily="2" charset="-122"/>
              </a:rPr>
              <a:t>从验证集中随机挑选一些样本，进行预测值与真实值的可视化绘图，更好的检查训练过程中模型的准确性</a:t>
            </a:r>
            <a:endParaRPr lang="zh-CN" altLang="en-US" sz="2400" b="0">
              <a:solidFill>
                <a:srgbClr val="0000FF"/>
              </a:solidFill>
              <a:ea typeface="宋体" panose="02010600030101010101" pitchFamily="2" charset="-122"/>
            </a:endParaRPr>
          </a:p>
        </p:txBody>
      </p:sp>
      <p:pic>
        <p:nvPicPr>
          <p:cNvPr id="20" name="图片 20" descr="38c5dca93710bf123eeb2a9559af68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946785" y="3616325"/>
            <a:ext cx="5724525" cy="267779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717665" y="1600200"/>
            <a:ext cx="5949315" cy="43160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MH" val="20161022203400"/>
  <p:tag name="MH_LIBRARY" val="GRAPHIC"/>
  <p:tag name="MH_TYPE" val="SubTitle"/>
  <p:tag name="MH_ORDER" val="1"/>
</p:tagLst>
</file>

<file path=ppt/tags/tag10.xml><?xml version="1.0" encoding="utf-8"?>
<p:tagLst xmlns:p="http://schemas.openxmlformats.org/presentationml/2006/main">
  <p:tag name="MH" val="20160830110146"/>
  <p:tag name="MH_LIBRARY" val="CONTENTS"/>
  <p:tag name="MH_TYPE" val="OTHERS"/>
  <p:tag name="ID" val="553512"/>
</p:tagLst>
</file>

<file path=ppt/tags/tag11.xml><?xml version="1.0" encoding="utf-8"?>
<p:tagLst xmlns:p="http://schemas.openxmlformats.org/presentationml/2006/main">
  <p:tag name="MH_TYPE" val="#NeiR#"/>
  <p:tag name="MH_NUMBER" val="4"/>
  <p:tag name="MH_CATEGORY" val="#BingLLB#"/>
  <p:tag name="MH_LAYOUT" val="SubTitle"/>
  <p:tag name="MH" val="20161022203400"/>
  <p:tag name="MH_LIBRARY" val="GRAPHIC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MH" val="20161022203400"/>
  <p:tag name="MH_LIBRARY" val="GRAPHIC"/>
  <p:tag name="MH_TYPE" val="Other"/>
  <p:tag name="MH_ORDER" val="1"/>
</p:tagLst>
</file>

<file path=ppt/tags/tag20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MH" val="20161022203400"/>
  <p:tag name="MH_LIBRARY" val="GRAPHIC"/>
  <p:tag name="MH_TYPE" val="SubTitle"/>
  <p:tag name="MH_ORDER" val="2"/>
</p:tagLst>
</file>

<file path=ppt/tags/tag30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MH" val="20161022203400"/>
  <p:tag name="MH_LIBRARY" val="GRAPHIC"/>
  <p:tag name="MH_TYPE" val="Other"/>
  <p:tag name="MH_ORDER" val="2"/>
</p:tagLst>
</file>

<file path=ppt/tags/tag40.xml><?xml version="1.0" encoding="utf-8"?>
<p:tagLst xmlns:p="http://schemas.openxmlformats.org/presentationml/2006/main">
  <p:tag name="KSO_WM_BEAUTIFY_FLAG" val=""/>
</p:tagLst>
</file>

<file path=ppt/tags/tag41.xml><?xml version="1.0" encoding="utf-8"?>
<p:tagLst xmlns:p="http://schemas.openxmlformats.org/presentationml/2006/main">
  <p:tag name="KSO_WM_BEAUTIFY_FLAG" val=""/>
</p:tagLst>
</file>

<file path=ppt/tags/tag42.xml><?xml version="1.0" encoding="utf-8"?>
<p:tagLst xmlns:p="http://schemas.openxmlformats.org/presentationml/2006/main">
  <p:tag name="KSO_WM_BEAUTIFY_FLAG" val=""/>
</p:tagLst>
</file>

<file path=ppt/tags/tag43.xml><?xml version="1.0" encoding="utf-8"?>
<p:tagLst xmlns:p="http://schemas.openxmlformats.org/presentationml/2006/main">
  <p:tag name="KSO_WM_BEAUTIFY_FLAG" val=""/>
</p:tagLst>
</file>

<file path=ppt/tags/tag44.xml><?xml version="1.0" encoding="utf-8"?>
<p:tagLst xmlns:p="http://schemas.openxmlformats.org/presentationml/2006/main">
  <p:tag name="KSO_WM_BEAUTIFY_FLAG" val=""/>
</p:tagLst>
</file>

<file path=ppt/tags/tag46.xml><?xml version="1.0" encoding="utf-8"?>
<p:tagLst xmlns:p="http://schemas.openxmlformats.org/presentationml/2006/main">
  <p:tag name="ISPRING_ULTRA_SCORM_COURSE_ID" val="9E7965BD-BA7C-4284-B303-3DF26FF20985"/>
  <p:tag name="ISPRING_SCORM_RATE_SLIDES" val="1"/>
  <p:tag name="ISPRINGONLINEFOLDERID" val="0"/>
  <p:tag name="ISPRINGONLINEFOLDERPATH" val="Content List"/>
  <p:tag name="ISPRINGCLOUDFOLDERID" val="0"/>
  <p:tag name="ISPRINGCLOUDFOLDERPATH" val="Repository"/>
  <p:tag name="ISPRING_PLAYERS_CUSTOMIZATION" val="UEsDBBQAAgAIAEOUV0cNwDEewAEAANoDAAAPAAAAbm9uZS9wbGF5ZXIueG1spZJPb9QwEMXPW6nfIfK9dpYKUa0cekDKiaJKC4jbyptME1PHDp4Ju/vtmfzZpFuQQOKQaPIy72fPs/X9sXHJT4hog8/EWqYiAV+E0voqE18+5zd34v799ZVunTlBTGyZCR88iKQELKJtiX2PhupMvBAkQ0XCL4+bI9pM1ETtRqnD4SAPtzLESr1J07X69vBxW9TQmBvrkYwvmLvs5VYkbbQhWjpl4l0qrq9WA/ICZ5F7fIXBdf3KKIvQqDYCgieIatz2bN3Q3838NMErOrWAgkdfDbPvTfH8EMrOAfbaSo9tWyDqCYO20rSx6zufYCwyMTbsGkA0FaB0vhJq9Ko/mPWTM1hPHLzA9ty22zuLNYsjfejeLerubBmyVxNHXYJ0M0wwnGLeOZeDoS5CKZIIPzrLVd5jv85HkK7FuJzn7h0+Wy/xULDGVW4KCvH0gR18JFOUco5ejtHLwdTbh+ITF49TnNsFMgezhKBratzbf86j7/6fOEp4Mp0jcV7B+hKOueW/BA2PQsAz9pqk1sl+tTOVd9ftmxdX40Iadzdl8R1FQiZWwNewNGTUos8w9Zqm1fg5JTTHotXv91JPRC5/AVBLAQIAABQAAgAIAEOUV0cNwDEewAEAANoDAAAPAAAAAAAAAAEAAAAAAAAAAABub25lL3BsYXllci54bWxQSwUGAAAAAAEAAQA9AAAA7QEAAAAA"/>
  <p:tag name="ISPRING_OUTPUT_FOLDER" val="C:\Users\Administrator\Desktop"/>
  <p:tag name="ISPRING_SCORM_PASSING_SCORE" val="100.000000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PRESENTATION_TITLE" val="bt208"/>
  <p:tag name="ISPRING_FIRST_PUBLISH" val="1"/>
  <p:tag name="commondata" val="eyJoZGlkIjoiZDA3ZDQwMmNiOWFlYzZjYTcwOWJiZGQ0YTA5ODBmZGUifQ=="/>
</p:tagLst>
</file>

<file path=ppt/tags/tag5.xml><?xml version="1.0" encoding="utf-8"?>
<p:tagLst xmlns:p="http://schemas.openxmlformats.org/presentationml/2006/main">
  <p:tag name="MH" val="20161022203400"/>
  <p:tag name="MH_LIBRARY" val="GRAPHIC"/>
  <p:tag name="MH_TYPE" val="SubTitle"/>
  <p:tag name="MH_ORDER" val="3"/>
</p:tagLst>
</file>

<file path=ppt/tags/tag6.xml><?xml version="1.0" encoding="utf-8"?>
<p:tagLst xmlns:p="http://schemas.openxmlformats.org/presentationml/2006/main">
  <p:tag name="MH" val="20161022203400"/>
  <p:tag name="MH_LIBRARY" val="GRAPHIC"/>
  <p:tag name="MH_TYPE" val="Other"/>
  <p:tag name="MH_ORDER" val="3"/>
</p:tagLst>
</file>

<file path=ppt/tags/tag7.xml><?xml version="1.0" encoding="utf-8"?>
<p:tagLst xmlns:p="http://schemas.openxmlformats.org/presentationml/2006/main">
  <p:tag name="MH" val="20161022203400"/>
  <p:tag name="MH_LIBRARY" val="GRAPHIC"/>
  <p:tag name="MH_TYPE" val="SubTitle"/>
  <p:tag name="MH_ORDER" val="4"/>
</p:tagLst>
</file>

<file path=ppt/tags/tag8.xml><?xml version="1.0" encoding="utf-8"?>
<p:tagLst xmlns:p="http://schemas.openxmlformats.org/presentationml/2006/main">
  <p:tag name="MH" val="20161022203400"/>
  <p:tag name="MH_LIBRARY" val="GRAPHIC"/>
  <p:tag name="MH_TYPE" val="Other"/>
  <p:tag name="MH_ORDER" val="4"/>
</p:tagLst>
</file>

<file path=ppt/tags/tag9.xml><?xml version="1.0" encoding="utf-8"?>
<p:tagLst xmlns:p="http://schemas.openxmlformats.org/presentationml/2006/main">
  <p:tag name="MH" val="20160830110146"/>
  <p:tag name="MH_LIBRARY" val="CONTENTS"/>
  <p:tag name="MH_TYPE" val="OTHERS"/>
  <p:tag name="ID" val="553512"/>
</p:tagLst>
</file>

<file path=ppt/theme/theme1.xml><?xml version="1.0" encoding="utf-8"?>
<a:theme xmlns:a="http://schemas.openxmlformats.org/drawingml/2006/main" name="自定义设计方案">
  <a:themeElements>
    <a:clrScheme name="自定义 30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94754"/>
      </a:accent1>
      <a:accent2>
        <a:srgbClr val="00939F"/>
      </a:accent2>
      <a:accent3>
        <a:srgbClr val="F6AA26"/>
      </a:accent3>
      <a:accent4>
        <a:srgbClr val="EA552B"/>
      </a:accent4>
      <a:accent5>
        <a:srgbClr val="956134"/>
      </a:accent5>
      <a:accent6>
        <a:srgbClr val="394754"/>
      </a:accent6>
      <a:hlink>
        <a:srgbClr val="00939F"/>
      </a:hlink>
      <a:folHlink>
        <a:srgbClr val="F6AA26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item1.xml><?xml version="1.0" encoding="utf-8"?>
<s:customData xmlns="http://www.wps.cn/officeDocument/2013/wpsCustomData" xmlns:s="http://www.wps.cn/officeDocument/2013/wpsCustomData">
  <extobjs>
    <extobj name="F35B0BEE-F18A-47BB-8FCB-E00DA2F2635D-1">
      <extobjdata type="F35B0BEE-F18A-47BB-8FCB-E00DA2F2635D" data="ewoJIkRlc2lnbklkIiA6ICJiODliZWYwNC1iYzgyLTRjNGEtYTE2Ny02Y2NmZGQ0MGRjNWEiCn0K"/>
    </extobj>
  </extobjs>
</s:customData>
</file>

<file path=customXml/itemProps45.xml><?xml version="1.0" encoding="utf-8"?>
<ds:datastoreItem xmlns:ds="http://schemas.openxmlformats.org/officeDocument/2006/customXml" ds:itemID="s:customData">
  <ds:schemaRefs>
    <ds:schemaRef ds:uri="http://www.wps.cn/officeDocument/2013/wpsCustomDat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1688</Words>
  <Application>WPS 演示</Application>
  <PresentationFormat>自定义</PresentationFormat>
  <Paragraphs>138</Paragraphs>
  <Slides>14</Slides>
  <Notes>23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8" baseType="lpstr">
      <vt:lpstr>Arial</vt:lpstr>
      <vt:lpstr>宋体</vt:lpstr>
      <vt:lpstr>Wingdings</vt:lpstr>
      <vt:lpstr>Calibri</vt:lpstr>
      <vt:lpstr>微软雅黑</vt:lpstr>
      <vt:lpstr>Arial Narrow</vt:lpstr>
      <vt:lpstr>Neris Thin</vt:lpstr>
      <vt:lpstr>elusiveicons</vt:lpstr>
      <vt:lpstr>Segoe Print</vt:lpstr>
      <vt:lpstr>Arial Unicode MS</vt:lpstr>
      <vt:lpstr>华文宋体</vt:lpstr>
      <vt:lpstr>汉仪粗仿宋简</vt:lpstr>
      <vt:lpstr>Calibri Light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bt208</dc:title>
  <dc:creator/>
  <cp:lastModifiedBy>泽梾榅</cp:lastModifiedBy>
  <cp:revision>5</cp:revision>
  <dcterms:created xsi:type="dcterms:W3CDTF">2016-11-28T19:55:00Z</dcterms:created>
  <dcterms:modified xsi:type="dcterms:W3CDTF">2023-12-16T13:55:06Z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DFBC2A04A36A4D2A94A1BB07D9CE3EA2_12</vt:lpwstr>
  </property>
  <property fmtid="{D5CDD505-2E9C-101B-9397-08002B2CF9AE}" pid="3" name="KSOProductBuildVer">
    <vt:lpwstr>2052-12.1.0.15990</vt:lpwstr>
  </property>
</Properties>
</file>